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80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5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6001-FA68-4ADF-885F-07AC22BB8AC7}" type="datetimeFigureOut">
              <a:rPr lang="ru-RU" smtClean="0"/>
              <a:t>13.11.2016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E664D-F11C-4EEB-9BCA-3676496CFC7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7E664D-F11C-4EEB-9BCA-3676496CFC74}"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F0463E-3DB5-4256-B8AA-F172A5A21A27}" type="datetimeFigureOut">
              <a:rPr lang="ru-RU" smtClean="0"/>
              <a:pPr/>
              <a:t>13.11.2016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733E15-F395-4B52-8EDA-016773B306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0463E-3DB5-4256-B8AA-F172A5A21A27}" type="datetimeFigureOut">
              <a:rPr lang="ru-RU" smtClean="0"/>
              <a:pPr/>
              <a:t>13.11.2016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33E15-F395-4B52-8EDA-016773B306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1285860"/>
            <a:ext cx="6700830" cy="2928958"/>
          </a:xfrm>
        </p:spPr>
        <p:txBody>
          <a:bodyPr>
            <a:normAutofit/>
          </a:bodyPr>
          <a:lstStyle/>
          <a:p>
            <a:r>
              <a:rPr lang="ru-RU" b="1" dirty="0">
                <a:solidFill>
                  <a:srgbClr val="00B050"/>
                </a:solidFill>
              </a:rPr>
              <a:t>Вред от </a:t>
            </a:r>
            <a:r>
              <a:rPr lang="ru-RU" b="1" dirty="0" smtClean="0">
                <a:solidFill>
                  <a:srgbClr val="00B050"/>
                </a:solidFill>
              </a:rPr>
              <a:t>планшета</a:t>
            </a:r>
            <a:br>
              <a:rPr lang="ru-RU" b="1" dirty="0" smtClean="0">
                <a:solidFill>
                  <a:srgbClr val="00B050"/>
                </a:solidFill>
              </a:rPr>
            </a:br>
            <a:r>
              <a:rPr lang="ru-RU" b="1" dirty="0" smtClean="0">
                <a:solidFill>
                  <a:srgbClr val="00B050"/>
                </a:solidFill>
              </a:rPr>
              <a:t> </a:t>
            </a:r>
            <a:r>
              <a:rPr lang="ru-RU" b="1" dirty="0">
                <a:solidFill>
                  <a:srgbClr val="00B050"/>
                </a:solidFill>
              </a:rPr>
              <a:t>и смартфона для детей – опасности и риски</a:t>
            </a:r>
            <a:br>
              <a:rPr lang="ru-RU" b="1" dirty="0">
                <a:solidFill>
                  <a:srgbClr val="00B050"/>
                </a:solidFill>
              </a:rPr>
            </a:br>
            <a:endParaRPr lang="ru-RU" b="1" dirty="0">
              <a:solidFill>
                <a:srgbClr val="00B050"/>
              </a:solidFill>
            </a:endParaRPr>
          </a:p>
        </p:txBody>
      </p:sp>
      <p:pic>
        <p:nvPicPr>
          <p:cNvPr id="1026" name="Picture 2" descr="D:\класс\2 В\Родительские собрания\вред от планшетов\фото\mebol-1007_big.jpg"/>
          <p:cNvPicPr>
            <a:picLocks noChangeAspect="1" noChangeArrowheads="1"/>
          </p:cNvPicPr>
          <p:nvPr/>
        </p:nvPicPr>
        <p:blipFill>
          <a:blip r:embed="rId4"/>
          <a:srcRect/>
          <a:stretch>
            <a:fillRect/>
          </a:stretch>
        </p:blipFill>
        <p:spPr bwMode="auto">
          <a:xfrm>
            <a:off x="5286380" y="3714751"/>
            <a:ext cx="2786082" cy="2786083"/>
          </a:xfrm>
          <a:prstGeom prst="rect">
            <a:avLst/>
          </a:prstGeom>
          <a:noFill/>
        </p:spPr>
      </p:pic>
      <p:sp>
        <p:nvSpPr>
          <p:cNvPr id="4" name="Заголовок 1"/>
          <p:cNvSpPr txBox="1">
            <a:spLocks/>
          </p:cNvSpPr>
          <p:nvPr/>
        </p:nvSpPr>
        <p:spPr>
          <a:xfrm>
            <a:off x="0" y="5786430"/>
            <a:ext cx="7286644" cy="107157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ru-RU" sz="1600" b="1" i="1" u="none" strike="noStrike" kern="1200" cap="none" spc="0" normalizeH="0" baseline="0" noProof="0" dirty="0" smtClean="0">
                <a:ln>
                  <a:noFill/>
                </a:ln>
                <a:solidFill>
                  <a:schemeClr val="accent5">
                    <a:lumMod val="75000"/>
                  </a:schemeClr>
                </a:solidFill>
                <a:effectLst/>
                <a:uLnTx/>
                <a:uFillTx/>
                <a:latin typeface="+mj-lt"/>
                <a:ea typeface="+mj-ea"/>
                <a:cs typeface="+mj-cs"/>
              </a:rPr>
              <a:t>2016-2017</a:t>
            </a:r>
            <a:r>
              <a:rPr kumimoji="0" lang="ru-RU" sz="1600" b="1" i="1" u="none" strike="noStrike" kern="1200" cap="none" spc="0" normalizeH="0" noProof="0" dirty="0" smtClean="0">
                <a:ln>
                  <a:noFill/>
                </a:ln>
                <a:solidFill>
                  <a:schemeClr val="accent5">
                    <a:lumMod val="75000"/>
                  </a:schemeClr>
                </a:solidFill>
                <a:effectLst/>
                <a:uLnTx/>
                <a:uFillTx/>
                <a:latin typeface="+mj-lt"/>
                <a:ea typeface="+mj-ea"/>
                <a:cs typeface="+mj-cs"/>
              </a:rPr>
              <a:t> </a:t>
            </a:r>
            <a:r>
              <a:rPr kumimoji="0" lang="ru-RU" sz="1600" b="1" i="1" u="none" strike="noStrike" kern="1200" cap="none" spc="0" normalizeH="0" noProof="0" dirty="0" err="1" smtClean="0">
                <a:ln>
                  <a:noFill/>
                </a:ln>
                <a:solidFill>
                  <a:schemeClr val="accent5">
                    <a:lumMod val="75000"/>
                  </a:schemeClr>
                </a:solidFill>
                <a:effectLst/>
                <a:uLnTx/>
                <a:uFillTx/>
                <a:latin typeface="+mj-lt"/>
                <a:ea typeface="+mj-ea"/>
                <a:cs typeface="+mj-cs"/>
              </a:rPr>
              <a:t>уч</a:t>
            </a:r>
            <a:r>
              <a:rPr kumimoji="0" lang="ru-RU" sz="1600" b="1" i="1" u="none" strike="noStrike" kern="1200" cap="none" spc="0" normalizeH="0" noProof="0" dirty="0" smtClean="0">
                <a:ln>
                  <a:noFill/>
                </a:ln>
                <a:solidFill>
                  <a:schemeClr val="accent5">
                    <a:lumMod val="75000"/>
                  </a:schemeClr>
                </a:solidFill>
                <a:effectLst/>
                <a:uLnTx/>
                <a:uFillTx/>
                <a:latin typeface="+mj-lt"/>
                <a:ea typeface="+mj-ea"/>
                <a:cs typeface="+mj-cs"/>
              </a:rPr>
              <a:t> год</a:t>
            </a:r>
            <a:endParaRPr kumimoji="0" lang="ru-RU" sz="1600" b="1" i="1"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643182"/>
            <a:ext cx="5786478" cy="2786082"/>
          </a:xfrm>
        </p:spPr>
        <p:txBody>
          <a:bodyPr>
            <a:normAutofit/>
          </a:bodyPr>
          <a:lstStyle/>
          <a:p>
            <a:r>
              <a:rPr lang="ru-RU" b="1" dirty="0" smtClean="0"/>
              <a:t>Вред от планшетов и смартфонов – что же делать родителям?</a:t>
            </a:r>
            <a:br>
              <a:rPr lang="ru-RU" b="1" dirty="0" smtClean="0"/>
            </a:b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одители и дети.jpg"/>
          <p:cNvPicPr>
            <a:picLocks noGrp="1" noChangeAspect="1"/>
          </p:cNvPicPr>
          <p:nvPr>
            <p:ph sz="half" idx="1"/>
          </p:nvPr>
        </p:nvPicPr>
        <p:blipFill>
          <a:blip r:embed="rId2"/>
          <a:stretch>
            <a:fillRect/>
          </a:stretch>
        </p:blipFill>
        <p:spPr>
          <a:xfrm rot="21300855">
            <a:off x="190963" y="408279"/>
            <a:ext cx="3017309" cy="4525963"/>
          </a:xfrm>
        </p:spPr>
      </p:pic>
      <p:pic>
        <p:nvPicPr>
          <p:cNvPr id="6" name="Содержимое 5" descr="родители и дети 2.jpg"/>
          <p:cNvPicPr>
            <a:picLocks noGrp="1" noChangeAspect="1"/>
          </p:cNvPicPr>
          <p:nvPr>
            <p:ph sz="half" idx="2"/>
          </p:nvPr>
        </p:nvPicPr>
        <p:blipFill>
          <a:blip r:embed="rId3"/>
          <a:stretch>
            <a:fillRect/>
          </a:stretch>
        </p:blipFill>
        <p:spPr>
          <a:xfrm rot="21221341">
            <a:off x="3574502" y="200747"/>
            <a:ext cx="3810000" cy="2857500"/>
          </a:xfrm>
        </p:spPr>
      </p:pic>
      <p:pic>
        <p:nvPicPr>
          <p:cNvPr id="8" name="Содержимое 5" descr="родители и дети 2.jpg"/>
          <p:cNvPicPr>
            <a:picLocks noChangeAspect="1"/>
          </p:cNvPicPr>
          <p:nvPr/>
        </p:nvPicPr>
        <p:blipFill>
          <a:blip r:embed="rId4"/>
          <a:stretch>
            <a:fillRect/>
          </a:stretch>
        </p:blipFill>
        <p:spPr>
          <a:xfrm rot="789086">
            <a:off x="5096596" y="3257805"/>
            <a:ext cx="3810000" cy="2526030"/>
          </a:xfrm>
          <a:prstGeom prst="rect">
            <a:avLst/>
          </a:prstGeom>
        </p:spPr>
      </p:pic>
      <p:pic>
        <p:nvPicPr>
          <p:cNvPr id="9" name="Содержимое 5" descr="родители и дети 2.jpg"/>
          <p:cNvPicPr>
            <a:picLocks noChangeAspect="1"/>
          </p:cNvPicPr>
          <p:nvPr/>
        </p:nvPicPr>
        <p:blipFill>
          <a:blip r:embed="rId5"/>
          <a:stretch>
            <a:fillRect/>
          </a:stretch>
        </p:blipFill>
        <p:spPr>
          <a:xfrm rot="21009343">
            <a:off x="1332060" y="4011000"/>
            <a:ext cx="3810000" cy="2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7"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7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8000"/>
                            </p:stCondLst>
                            <p:childTnLst>
                              <p:par>
                                <p:cTn id="23" presetID="3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435100"/>
            <a:ext cx="3900486" cy="5137172"/>
          </a:xfrm>
        </p:spPr>
        <p:txBody>
          <a:bodyPr>
            <a:normAutofit/>
          </a:bodyPr>
          <a:lstStyle/>
          <a:p>
            <a:pPr algn="ctr"/>
            <a:r>
              <a:rPr lang="ru-RU" sz="2300" b="1" u="sng" dirty="0" smtClean="0">
                <a:solidFill>
                  <a:srgbClr val="006600"/>
                </a:solidFill>
              </a:rPr>
              <a:t>Вред от частого использования планшетов настолько очевиден, что родителям не стоит игнорировать подобную информацию, рассчитывая на вечный "авось". Чем раньше вы начнете предпринимать меры по увеличению безопасности своего чада, тем раньше будет положительный эффект и ниже риски</a:t>
            </a:r>
            <a:r>
              <a:rPr lang="ru-RU" sz="2300" b="1" u="sng" dirty="0" smtClean="0">
                <a:solidFill>
                  <a:srgbClr val="00B050"/>
                </a:solidFill>
              </a:rPr>
              <a:t>.</a:t>
            </a:r>
          </a:p>
          <a:p>
            <a:pPr algn="ctr"/>
            <a:endParaRPr lang="ru-RU" sz="2000" dirty="0"/>
          </a:p>
        </p:txBody>
      </p:sp>
      <p:pic>
        <p:nvPicPr>
          <p:cNvPr id="5" name="Содержимое 4"/>
          <p:cNvPicPr>
            <a:picLocks noGrp="1"/>
          </p:cNvPicPr>
          <p:nvPr>
            <p:ph idx="1"/>
          </p:nvPr>
        </p:nvPicPr>
        <p:blipFill>
          <a:blip r:embed="rId3">
            <a:extLst>
              <a:ext uri="{28A0092B-C50C-407E-A947-70E740481C1C}">
                <a14:useLocalDpi xmlns:a14="http://schemas.microsoft.com/office/drawing/2010/main" xmlns="" val="0"/>
              </a:ext>
            </a:extLst>
          </a:blip>
          <a:stretch>
            <a:fillRect/>
          </a:stretch>
        </p:blipFill>
        <p:spPr>
          <a:xfrm>
            <a:off x="5072065" y="500042"/>
            <a:ext cx="3857653" cy="60722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000768"/>
            <a:ext cx="4200548" cy="566738"/>
          </a:xfrm>
        </p:spPr>
        <p:txBody>
          <a:bodyPr>
            <a:normAutofit/>
          </a:bodyPr>
          <a:lstStyle/>
          <a:p>
            <a:r>
              <a:rPr lang="ru-RU" sz="2500" i="1" u="sng" dirty="0" smtClean="0">
                <a:solidFill>
                  <a:schemeClr val="tx2">
                    <a:lumMod val="75000"/>
                  </a:schemeClr>
                </a:solidFill>
              </a:rPr>
              <a:t>Спасибо за внимание</a:t>
            </a:r>
            <a:endParaRPr lang="ru-RU" sz="2500" i="1" u="sng" dirty="0">
              <a:solidFill>
                <a:schemeClr val="tx2">
                  <a:lumMod val="75000"/>
                </a:schemeClr>
              </a:solidFill>
            </a:endParaRPr>
          </a:p>
        </p:txBody>
      </p:sp>
      <p:pic>
        <p:nvPicPr>
          <p:cNvPr id="5" name="Рисунок 4" descr="любовь 1.jpg"/>
          <p:cNvPicPr>
            <a:picLocks noGrp="1" noChangeAspect="1"/>
          </p:cNvPicPr>
          <p:nvPr>
            <p:ph type="pic" idx="1"/>
          </p:nvPr>
        </p:nvPicPr>
        <p:blipFill>
          <a:blip r:embed="rId3"/>
          <a:srcRect t="26320" b="26320"/>
          <a:stretch>
            <a:fillRect/>
          </a:stretch>
        </p:blipFill>
        <p:spPr>
          <a:xfrm>
            <a:off x="4857752" y="0"/>
            <a:ext cx="428624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2439982"/>
          </a:xfrm>
        </p:spPr>
        <p:txBody>
          <a:bodyPr>
            <a:normAutofit/>
          </a:bodyPr>
          <a:lstStyle/>
          <a:p>
            <a:r>
              <a:rPr lang="ru-RU" sz="2500" dirty="0" smtClean="0"/>
              <a:t>Проблема </a:t>
            </a:r>
            <a:r>
              <a:rPr lang="ru-RU" sz="2500" dirty="0"/>
              <a:t>- отрицательное влияние на неокрепшую детскую </a:t>
            </a:r>
            <a:r>
              <a:rPr lang="ru-RU" sz="2500" dirty="0" smtClean="0"/>
              <a:t>психику.</a:t>
            </a:r>
            <a:br>
              <a:rPr lang="ru-RU" sz="2500" dirty="0" smtClean="0"/>
            </a:br>
            <a:r>
              <a:rPr lang="ru-RU" sz="2000" dirty="0" smtClean="0"/>
              <a:t/>
            </a:r>
            <a:br>
              <a:rPr lang="ru-RU" sz="2000" dirty="0" smtClean="0"/>
            </a:br>
            <a:r>
              <a:rPr lang="ru-RU" sz="2500" u="sng" dirty="0" smtClean="0">
                <a:solidFill>
                  <a:srgbClr val="FF0000"/>
                </a:solidFill>
              </a:rPr>
              <a:t>Если </a:t>
            </a:r>
            <a:r>
              <a:rPr lang="ru-RU" sz="2500" u="sng" dirty="0">
                <a:solidFill>
                  <a:srgbClr val="FF0000"/>
                </a:solidFill>
              </a:rPr>
              <a:t>ребенок проводит много времени перед экраном, то о полноценном развитии не приходится </a:t>
            </a:r>
            <a:r>
              <a:rPr lang="ru-RU" sz="2500" u="sng" dirty="0" smtClean="0">
                <a:solidFill>
                  <a:srgbClr val="FF0000"/>
                </a:solidFill>
              </a:rPr>
              <a:t>говорить.</a:t>
            </a:r>
            <a:r>
              <a:rPr lang="ru-RU" sz="2000" dirty="0"/>
              <a:t/>
            </a:r>
            <a:br>
              <a:rPr lang="ru-RU" sz="2000" dirty="0"/>
            </a:br>
            <a:endParaRPr lang="ru-RU" sz="2000" dirty="0"/>
          </a:p>
        </p:txBody>
      </p:sp>
      <p:pic>
        <p:nvPicPr>
          <p:cNvPr id="4" name="Содержимое 3" descr="ребёнок орёт.jpg"/>
          <p:cNvPicPr>
            <a:picLocks noGrp="1" noChangeAspect="1"/>
          </p:cNvPicPr>
          <p:nvPr>
            <p:ph idx="1"/>
          </p:nvPr>
        </p:nvPicPr>
        <p:blipFill>
          <a:blip r:embed="rId3"/>
          <a:stretch>
            <a:fillRect/>
          </a:stretch>
        </p:blipFill>
        <p:spPr>
          <a:xfrm>
            <a:off x="3857620" y="2714596"/>
            <a:ext cx="5286380" cy="414340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6000" r="-16000"/>
          </a:stretch>
        </a:blipFill>
        <a:effectLst/>
      </p:bgPr>
    </p:bg>
    <p:spTree>
      <p:nvGrpSpPr>
        <p:cNvPr id="1" name=""/>
        <p:cNvGrpSpPr/>
        <p:nvPr/>
      </p:nvGrpSpPr>
      <p:grpSpPr>
        <a:xfrm>
          <a:off x="0" y="0"/>
          <a:ext cx="0" cy="0"/>
          <a:chOff x="0" y="0"/>
          <a:chExt cx="0" cy="0"/>
        </a:xfrm>
      </p:grpSpPr>
      <p:pic>
        <p:nvPicPr>
          <p:cNvPr id="4" name="Содержимое 3" descr="ребёнок кидает мяч.jpg"/>
          <p:cNvPicPr>
            <a:picLocks noGrp="1" noChangeAspect="1"/>
          </p:cNvPicPr>
          <p:nvPr>
            <p:ph idx="1"/>
          </p:nvPr>
        </p:nvPicPr>
        <p:blipFill>
          <a:blip r:embed="rId3"/>
          <a:stretch>
            <a:fillRect/>
          </a:stretch>
        </p:blipFill>
        <p:spPr>
          <a:xfrm>
            <a:off x="4500562" y="2285992"/>
            <a:ext cx="4143384" cy="3857652"/>
          </a:xfrm>
        </p:spPr>
      </p:pic>
      <p:sp>
        <p:nvSpPr>
          <p:cNvPr id="2" name="Заголовок 1"/>
          <p:cNvSpPr>
            <a:spLocks noGrp="1"/>
          </p:cNvSpPr>
          <p:nvPr>
            <p:ph type="title"/>
          </p:nvPr>
        </p:nvSpPr>
        <p:spPr>
          <a:xfrm>
            <a:off x="457200" y="274638"/>
            <a:ext cx="4471990" cy="6011882"/>
          </a:xfrm>
        </p:spPr>
        <p:txBody>
          <a:bodyPr>
            <a:normAutofit/>
          </a:bodyPr>
          <a:lstStyle/>
          <a:p>
            <a:pPr algn="l"/>
            <a:r>
              <a:rPr lang="ru-RU" sz="3000" b="1" dirty="0" smtClean="0">
                <a:solidFill>
                  <a:schemeClr val="accent6">
                    <a:lumMod val="75000"/>
                  </a:schemeClr>
                </a:solidFill>
              </a:rPr>
              <a:t>Факторы вреда здоровью:</a:t>
            </a:r>
            <a:r>
              <a:rPr lang="ru-RU" sz="2500" b="1" dirty="0" smtClean="0">
                <a:solidFill>
                  <a:schemeClr val="accent2">
                    <a:lumMod val="75000"/>
                  </a:schemeClr>
                </a:solidFill>
              </a:rPr>
              <a:t/>
            </a:r>
            <a:br>
              <a:rPr lang="ru-RU" sz="2500" b="1" dirty="0" smtClean="0">
                <a:solidFill>
                  <a:schemeClr val="accent2">
                    <a:lumMod val="75000"/>
                  </a:schemeClr>
                </a:solidFill>
              </a:rPr>
            </a:br>
            <a:r>
              <a:rPr lang="ru-RU" sz="2500" dirty="0" smtClean="0"/>
              <a:t>1)</a:t>
            </a:r>
            <a:r>
              <a:rPr lang="ru-RU" sz="3000" dirty="0" smtClean="0"/>
              <a:t> </a:t>
            </a:r>
            <a:r>
              <a:rPr lang="ru-RU" sz="2500" b="1" dirty="0" smtClean="0">
                <a:solidFill>
                  <a:srgbClr val="C00000"/>
                </a:solidFill>
              </a:rPr>
              <a:t>Проблемы с координацией </a:t>
            </a:r>
            <a:r>
              <a:rPr lang="ru-RU" sz="2500" dirty="0" smtClean="0"/>
              <a:t>действий </a:t>
            </a:r>
            <a:r>
              <a:rPr lang="ru-RU" sz="2500" dirty="0"/>
              <a:t>между командами головного мозга и движениями </a:t>
            </a:r>
            <a:r>
              <a:rPr lang="ru-RU" sz="2500" dirty="0" smtClean="0"/>
              <a:t>рук;</a:t>
            </a:r>
            <a:br>
              <a:rPr lang="ru-RU" sz="2500" dirty="0" smtClean="0"/>
            </a:br>
            <a:r>
              <a:rPr lang="ru-RU" sz="2500" dirty="0" smtClean="0"/>
              <a:t>2) Постоянное </a:t>
            </a:r>
            <a:r>
              <a:rPr lang="ru-RU" sz="2500" dirty="0"/>
              <a:t>вглядывание в небольшие объекты на экранах смартфонов и планшетов </a:t>
            </a:r>
            <a:r>
              <a:rPr lang="ru-RU" sz="2500" b="1" dirty="0">
                <a:solidFill>
                  <a:srgbClr val="C00000"/>
                </a:solidFill>
              </a:rPr>
              <a:t>развивает </a:t>
            </a:r>
            <a:r>
              <a:rPr lang="ru-RU" sz="2500" b="1" dirty="0" smtClean="0">
                <a:solidFill>
                  <a:srgbClr val="C00000"/>
                </a:solidFill>
              </a:rPr>
              <a:t>близорукость</a:t>
            </a:r>
            <a:r>
              <a:rPr lang="ru-RU" sz="2500" dirty="0" smtClean="0"/>
              <a:t>;</a:t>
            </a:r>
            <a:br>
              <a:rPr lang="ru-RU" sz="2500" dirty="0" smtClean="0"/>
            </a:br>
            <a:r>
              <a:rPr lang="ru-RU" sz="2500" dirty="0" smtClean="0"/>
              <a:t>3) Регулярное </a:t>
            </a:r>
            <a:r>
              <a:rPr lang="ru-RU" sz="2500" dirty="0"/>
              <a:t>применение планшетов и смартфонов </a:t>
            </a:r>
            <a:r>
              <a:rPr lang="ru-RU" sz="2500" b="1" dirty="0">
                <a:solidFill>
                  <a:srgbClr val="C00000"/>
                </a:solidFill>
              </a:rPr>
              <a:t>вредно для позвоночника </a:t>
            </a:r>
            <a:r>
              <a:rPr lang="ru-RU" sz="2500" dirty="0"/>
              <a:t>(особенно шейного отдела</a:t>
            </a:r>
            <a:r>
              <a:rPr lang="ru-RU" sz="2500" dirty="0" smtClean="0"/>
              <a:t>).  </a:t>
            </a:r>
            <a:endParaRPr lang="ru-RU" sz="25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8" presetClass="emph" presetSubtype="0" fill="hold" grpId="1" nodeType="withEffect">
                                  <p:stCondLst>
                                    <p:cond delay="0"/>
                                  </p:stCondLst>
                                  <p:childTnLst>
                                    <p:animRot by="216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планшет, смартон.jpg"/>
          <p:cNvPicPr>
            <a:picLocks noGrp="1" noChangeAspect="1"/>
          </p:cNvPicPr>
          <p:nvPr>
            <p:ph sz="half" idx="2"/>
          </p:nvPr>
        </p:nvPicPr>
        <p:blipFill>
          <a:blip r:embed="rId2"/>
          <a:stretch>
            <a:fillRect/>
          </a:stretch>
        </p:blipFill>
        <p:spPr>
          <a:xfrm>
            <a:off x="5000596" y="4143356"/>
            <a:ext cx="4143404" cy="2714644"/>
          </a:xfrm>
        </p:spPr>
      </p:pic>
      <p:sp>
        <p:nvSpPr>
          <p:cNvPr id="2" name="Заголовок 1"/>
          <p:cNvSpPr>
            <a:spLocks noGrp="1"/>
          </p:cNvSpPr>
          <p:nvPr>
            <p:ph type="title"/>
          </p:nvPr>
        </p:nvSpPr>
        <p:spPr>
          <a:xfrm>
            <a:off x="500034" y="274638"/>
            <a:ext cx="8186766" cy="1143000"/>
          </a:xfrm>
        </p:spPr>
        <p:txBody>
          <a:bodyPr>
            <a:noAutofit/>
          </a:bodyPr>
          <a:lstStyle/>
          <a:p>
            <a:pPr algn="l"/>
            <a:r>
              <a:rPr lang="ru-RU" sz="2500" b="1" dirty="0" smtClean="0">
                <a:solidFill>
                  <a:schemeClr val="accent4">
                    <a:lumMod val="75000"/>
                  </a:schemeClr>
                </a:solidFill>
              </a:rPr>
              <a:t>Существенно повышается риск развития опухолей мозга. При этом под активным использованием подразумевается всего 27 минут в сутки. </a:t>
            </a:r>
            <a:endParaRPr lang="ru-RU" sz="2500" b="1" dirty="0">
              <a:solidFill>
                <a:schemeClr val="accent4">
                  <a:lumMod val="75000"/>
                </a:schemeClr>
              </a:solidFill>
            </a:endParaRPr>
          </a:p>
        </p:txBody>
      </p:sp>
      <p:pic>
        <p:nvPicPr>
          <p:cNvPr id="5" name="Содержимое 4" descr="опухоль мозга.jpg"/>
          <p:cNvPicPr>
            <a:picLocks noGrp="1" noChangeAspect="1"/>
          </p:cNvPicPr>
          <p:nvPr>
            <p:ph sz="half" idx="1"/>
          </p:nvPr>
        </p:nvPicPr>
        <p:blipFill>
          <a:blip r:embed="rId3"/>
          <a:stretch>
            <a:fillRect/>
          </a:stretch>
        </p:blipFill>
        <p:spPr>
          <a:xfrm>
            <a:off x="285720" y="1785926"/>
            <a:ext cx="4038600" cy="3172573"/>
          </a:xfrm>
        </p:spPr>
      </p:pic>
      <p:sp>
        <p:nvSpPr>
          <p:cNvPr id="7" name="Заголовок 1"/>
          <p:cNvSpPr txBox="1">
            <a:spLocks/>
          </p:cNvSpPr>
          <p:nvPr/>
        </p:nvSpPr>
        <p:spPr>
          <a:xfrm>
            <a:off x="4572000" y="1285860"/>
            <a:ext cx="4572000" cy="3357586"/>
          </a:xfrm>
          <a:prstGeom prst="rect">
            <a:avLst/>
          </a:prstGeom>
        </p:spPr>
        <p:txBody>
          <a:bodyPr vert="horz" lIns="91440" tIns="45720" rIns="91440" bIns="45720" rtlCol="0" anchor="ctr">
            <a:noAutofit/>
          </a:bodyPr>
          <a:lstStyle/>
          <a:p>
            <a:pPr lvl="0">
              <a:spcBef>
                <a:spcPct val="0"/>
              </a:spcBef>
            </a:pPr>
            <a:r>
              <a:rPr lang="ru-RU" sz="2800" b="1" dirty="0" smtClean="0">
                <a:solidFill>
                  <a:srgbClr val="00B050"/>
                </a:solidFill>
              </a:rPr>
              <a:t>Некоторые </a:t>
            </a:r>
            <a:r>
              <a:rPr lang="ru-RU" sz="2800" b="1" dirty="0" smtClean="0">
                <a:solidFill>
                  <a:srgbClr val="00B050"/>
                </a:solidFill>
              </a:rPr>
              <a:t> </a:t>
            </a:r>
            <a:r>
              <a:rPr lang="ru-RU" sz="2800" b="1" dirty="0" smtClean="0">
                <a:solidFill>
                  <a:srgbClr val="00B050"/>
                </a:solidFill>
              </a:rPr>
              <a:t>ученые вообще пришли к выводу, что дети до 16 лет не должны ни в коем случае использовать сотовые телефоны и смартфоны.</a:t>
            </a:r>
            <a:endParaRPr kumimoji="0" lang="ru-RU" sz="2500" b="1"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dirty="0" smtClean="0">
                <a:solidFill>
                  <a:srgbClr val="800080"/>
                </a:solidFill>
              </a:rPr>
              <a:t>По статистике </a:t>
            </a:r>
            <a:r>
              <a:rPr lang="ru-RU" sz="2500" b="1" i="1" dirty="0" smtClean="0">
                <a:solidFill>
                  <a:srgbClr val="800080"/>
                </a:solidFill>
              </a:rPr>
              <a:t>каждый десятый</a:t>
            </a:r>
            <a:r>
              <a:rPr lang="ru-RU" sz="2500" dirty="0" smtClean="0">
                <a:solidFill>
                  <a:srgbClr val="800080"/>
                </a:solidFill>
              </a:rPr>
              <a:t> пользователь мобильной связи – </a:t>
            </a:r>
            <a:r>
              <a:rPr lang="ru-RU" sz="2500" b="1" i="1" dirty="0" smtClean="0">
                <a:solidFill>
                  <a:srgbClr val="800080"/>
                </a:solidFill>
              </a:rPr>
              <a:t>ребенок</a:t>
            </a:r>
            <a:endParaRPr lang="ru-RU" sz="2500" dirty="0">
              <a:solidFill>
                <a:srgbClr val="800080"/>
              </a:solidFill>
            </a:endParaRPr>
          </a:p>
        </p:txBody>
      </p:sp>
      <p:pic>
        <p:nvPicPr>
          <p:cNvPr id="4" name="Содержимое 3" descr="ребёнок с сотовым.jpg"/>
          <p:cNvPicPr>
            <a:picLocks noGrp="1" noChangeAspect="1"/>
          </p:cNvPicPr>
          <p:nvPr>
            <p:ph idx="1"/>
          </p:nvPr>
        </p:nvPicPr>
        <p:blipFill>
          <a:blip r:embed="rId3"/>
          <a:stretch>
            <a:fillRect/>
          </a:stretch>
        </p:blipFill>
        <p:spPr>
          <a:xfrm>
            <a:off x="1071538" y="1428736"/>
            <a:ext cx="7286676" cy="50006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ru-RU" sz="3300" b="1" dirty="0" smtClean="0">
                <a:solidFill>
                  <a:srgbClr val="FF0000"/>
                </a:solidFill>
                <a:latin typeface="Bookman Old Style" pitchFamily="18" charset="0"/>
              </a:rPr>
              <a:t>Вред от планшетов и смартфонов – реальна ли угроза?</a:t>
            </a:r>
            <a:r>
              <a:rPr lang="ru-RU" b="1" dirty="0" smtClean="0">
                <a:latin typeface="Bookman Old Style" pitchFamily="18" charset="0"/>
              </a:rPr>
              <a:t/>
            </a:r>
            <a:br>
              <a:rPr lang="ru-RU" b="1" dirty="0" smtClean="0">
                <a:latin typeface="Bookman Old Style" pitchFamily="18" charset="0"/>
              </a:rPr>
            </a:br>
            <a:endParaRPr lang="ru-RU" b="1" dirty="0">
              <a:latin typeface="Bookman Old Style" pitchFamily="18" charset="0"/>
            </a:endParaRPr>
          </a:p>
        </p:txBody>
      </p:sp>
      <p:pic>
        <p:nvPicPr>
          <p:cNvPr id="4" name="Содержимое 3" descr="думающий ребёнок.jpg"/>
          <p:cNvPicPr>
            <a:picLocks noGrp="1" noChangeAspect="1"/>
          </p:cNvPicPr>
          <p:nvPr>
            <p:ph idx="1"/>
          </p:nvPr>
        </p:nvPicPr>
        <p:blipFill>
          <a:blip r:embed="rId2"/>
          <a:stretch>
            <a:fillRect/>
          </a:stretch>
        </p:blipFill>
        <p:spPr>
          <a:xfrm>
            <a:off x="1500166" y="1714488"/>
            <a:ext cx="6500858" cy="51435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r>
              <a:rPr lang="ru-RU" sz="3300" b="1" i="1" dirty="0" smtClean="0">
                <a:solidFill>
                  <a:schemeClr val="accent5">
                    <a:lumMod val="75000"/>
                  </a:schemeClr>
                </a:solidFill>
              </a:rPr>
              <a:t>Дети, регулярно использующие планшеты и смартфоны, отличаются рассеянным вниманием и снижением коэффициента развития интеллекта.</a:t>
            </a:r>
            <a:r>
              <a:rPr lang="ru-RU" sz="3300" i="1" dirty="0" smtClean="0"/>
              <a:t/>
            </a:r>
            <a:br>
              <a:rPr lang="ru-RU" sz="3300" i="1" dirty="0" smtClean="0"/>
            </a:br>
            <a:r>
              <a:rPr lang="ru-RU" sz="3300" i="1" dirty="0" smtClean="0"/>
              <a:t/>
            </a:r>
            <a:br>
              <a:rPr lang="ru-RU" sz="3300" i="1" dirty="0" smtClean="0"/>
            </a:br>
            <a:r>
              <a:rPr lang="ru-RU" sz="3300" dirty="0" smtClean="0"/>
              <a:t> </a:t>
            </a:r>
            <a:r>
              <a:rPr lang="ru-RU" sz="3300" dirty="0" smtClean="0"/>
              <a:t>С</a:t>
            </a:r>
            <a:r>
              <a:rPr lang="ru-RU" sz="3300" dirty="0" smtClean="0"/>
              <a:t>анитарные </a:t>
            </a:r>
            <a:r>
              <a:rPr lang="ru-RU" sz="3300" dirty="0" smtClean="0"/>
              <a:t>нормы </a:t>
            </a:r>
            <a:r>
              <a:rPr lang="ru-RU" sz="3300" dirty="0" smtClean="0"/>
              <a:t> </a:t>
            </a:r>
            <a:r>
              <a:rPr lang="ru-RU" sz="3300" b="1" dirty="0" smtClean="0">
                <a:solidFill>
                  <a:srgbClr val="FF0000"/>
                </a:solidFill>
              </a:rPr>
              <a:t>не</a:t>
            </a:r>
            <a:r>
              <a:rPr lang="ru-RU" sz="3300" dirty="0" smtClean="0"/>
              <a:t> рекомендуют детям использовать </a:t>
            </a:r>
            <a:r>
              <a:rPr lang="ru-RU" sz="3300" dirty="0" err="1" smtClean="0"/>
              <a:t>гаджеты</a:t>
            </a:r>
            <a:r>
              <a:rPr lang="ru-RU" sz="3300" dirty="0" smtClean="0"/>
              <a:t> с высокочастотным электромагнитным излучением: </a:t>
            </a:r>
            <a:br>
              <a:rPr lang="ru-RU" sz="3300" dirty="0" smtClean="0"/>
            </a:br>
            <a:r>
              <a:rPr lang="ru-RU" sz="3300" dirty="0" smtClean="0"/>
              <a:t>телефоны, смартфоны, планшеты.</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ебёнок кидает мяч.jpg"/>
          <p:cNvPicPr>
            <a:picLocks noGrp="1" noChangeAspect="1"/>
          </p:cNvPicPr>
          <p:nvPr>
            <p:ph idx="1"/>
          </p:nvPr>
        </p:nvPicPr>
        <p:blipFill>
          <a:blip r:embed="rId2"/>
          <a:stretch>
            <a:fillRect/>
          </a:stretch>
        </p:blipFill>
        <p:spPr>
          <a:xfrm>
            <a:off x="4500562" y="2285992"/>
            <a:ext cx="4143384" cy="3857652"/>
          </a:xfrm>
        </p:spPr>
      </p:pic>
      <p:sp>
        <p:nvSpPr>
          <p:cNvPr id="2" name="Заголовок 1"/>
          <p:cNvSpPr>
            <a:spLocks noGrp="1"/>
          </p:cNvSpPr>
          <p:nvPr>
            <p:ph type="title"/>
          </p:nvPr>
        </p:nvSpPr>
        <p:spPr>
          <a:xfrm>
            <a:off x="457200" y="274638"/>
            <a:ext cx="4471990" cy="6011882"/>
          </a:xfrm>
        </p:spPr>
        <p:txBody>
          <a:bodyPr>
            <a:normAutofit/>
          </a:bodyPr>
          <a:lstStyle/>
          <a:p>
            <a:pPr algn="l"/>
            <a:r>
              <a:rPr lang="ru-RU" sz="3000" b="1" dirty="0" smtClean="0">
                <a:solidFill>
                  <a:schemeClr val="accent6">
                    <a:lumMod val="75000"/>
                  </a:schemeClr>
                </a:solidFill>
              </a:rPr>
              <a:t>Факторы вреда здоровью:</a:t>
            </a:r>
            <a:r>
              <a:rPr lang="ru-RU" sz="2500" b="1" dirty="0" smtClean="0">
                <a:solidFill>
                  <a:schemeClr val="accent2">
                    <a:lumMod val="75000"/>
                  </a:schemeClr>
                </a:solidFill>
              </a:rPr>
              <a:t/>
            </a:r>
            <a:br>
              <a:rPr lang="ru-RU" sz="2500" b="1" dirty="0" smtClean="0">
                <a:solidFill>
                  <a:schemeClr val="accent2">
                    <a:lumMod val="75000"/>
                  </a:schemeClr>
                </a:solidFill>
              </a:rPr>
            </a:br>
            <a:r>
              <a:rPr lang="ru-RU" sz="2500" dirty="0" smtClean="0"/>
              <a:t>1)</a:t>
            </a:r>
            <a:r>
              <a:rPr lang="ru-RU" sz="3000" dirty="0" smtClean="0"/>
              <a:t> </a:t>
            </a:r>
            <a:r>
              <a:rPr lang="ru-RU" sz="2500" b="1" dirty="0" smtClean="0">
                <a:solidFill>
                  <a:srgbClr val="C00000"/>
                </a:solidFill>
              </a:rPr>
              <a:t>Проблемы с координацией </a:t>
            </a:r>
            <a:r>
              <a:rPr lang="ru-RU" sz="2500" dirty="0" smtClean="0"/>
              <a:t>действий </a:t>
            </a:r>
            <a:r>
              <a:rPr lang="ru-RU" sz="2500" dirty="0"/>
              <a:t>между командами головного мозга и движениями </a:t>
            </a:r>
            <a:r>
              <a:rPr lang="ru-RU" sz="2500" dirty="0" smtClean="0"/>
              <a:t>рук;</a:t>
            </a:r>
            <a:br>
              <a:rPr lang="ru-RU" sz="2500" dirty="0" smtClean="0"/>
            </a:br>
            <a:r>
              <a:rPr lang="ru-RU" sz="2500" dirty="0" smtClean="0"/>
              <a:t>2) Постоянное </a:t>
            </a:r>
            <a:r>
              <a:rPr lang="ru-RU" sz="2500" dirty="0"/>
              <a:t>вглядывание в небольшие объекты на экранах смартфонов и планшетов </a:t>
            </a:r>
            <a:r>
              <a:rPr lang="ru-RU" sz="2500" b="1" dirty="0">
                <a:solidFill>
                  <a:srgbClr val="C00000"/>
                </a:solidFill>
              </a:rPr>
              <a:t>развивает </a:t>
            </a:r>
            <a:r>
              <a:rPr lang="ru-RU" sz="2500" b="1" dirty="0" smtClean="0">
                <a:solidFill>
                  <a:srgbClr val="C00000"/>
                </a:solidFill>
              </a:rPr>
              <a:t>близорукость</a:t>
            </a:r>
            <a:r>
              <a:rPr lang="ru-RU" sz="2500" dirty="0" smtClean="0"/>
              <a:t>;</a:t>
            </a:r>
            <a:br>
              <a:rPr lang="ru-RU" sz="2500" dirty="0" smtClean="0"/>
            </a:br>
            <a:r>
              <a:rPr lang="ru-RU" sz="2500" dirty="0" smtClean="0"/>
              <a:t>3) Регулярное </a:t>
            </a:r>
            <a:r>
              <a:rPr lang="ru-RU" sz="2500" dirty="0"/>
              <a:t>применение планшетов и смартфонов </a:t>
            </a:r>
            <a:r>
              <a:rPr lang="ru-RU" sz="2500" b="1" dirty="0">
                <a:solidFill>
                  <a:srgbClr val="C00000"/>
                </a:solidFill>
              </a:rPr>
              <a:t>вредно для позвоночника </a:t>
            </a:r>
            <a:r>
              <a:rPr lang="ru-RU" sz="2500" dirty="0"/>
              <a:t>(особенно шейного отдела</a:t>
            </a:r>
            <a:r>
              <a:rPr lang="ru-RU" sz="2500" dirty="0" smtClean="0"/>
              <a:t>).  </a:t>
            </a:r>
            <a:endParaRPr lang="ru-RU" sz="2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4572032" cy="6297634"/>
          </a:xfrm>
        </p:spPr>
        <p:txBody>
          <a:bodyPr>
            <a:normAutofit/>
          </a:bodyPr>
          <a:lstStyle/>
          <a:p>
            <a:pPr>
              <a:lnSpc>
                <a:spcPct val="150000"/>
              </a:lnSpc>
            </a:pPr>
            <a:r>
              <a:rPr lang="ru-RU" sz="3500" b="1" dirty="0" smtClean="0">
                <a:solidFill>
                  <a:srgbClr val="003300"/>
                </a:solidFill>
              </a:rPr>
              <a:t>Несовершеннолетний человек становится </a:t>
            </a:r>
            <a:r>
              <a:rPr lang="ru-RU" sz="3500" b="1" u="sng" dirty="0" smtClean="0">
                <a:solidFill>
                  <a:srgbClr val="003300"/>
                </a:solidFill>
              </a:rPr>
              <a:t>раздражительным </a:t>
            </a:r>
            <a:br>
              <a:rPr lang="ru-RU" sz="3500" b="1" u="sng" dirty="0" smtClean="0">
                <a:solidFill>
                  <a:srgbClr val="003300"/>
                </a:solidFill>
              </a:rPr>
            </a:br>
            <a:r>
              <a:rPr lang="ru-RU" sz="3500" b="1" dirty="0" smtClean="0">
                <a:solidFill>
                  <a:srgbClr val="003300"/>
                </a:solidFill>
              </a:rPr>
              <a:t>и погруженным </a:t>
            </a:r>
            <a:br>
              <a:rPr lang="ru-RU" sz="3500" b="1" dirty="0" smtClean="0">
                <a:solidFill>
                  <a:srgbClr val="003300"/>
                </a:solidFill>
              </a:rPr>
            </a:br>
            <a:r>
              <a:rPr lang="ru-RU" sz="3500" b="1" dirty="0" smtClean="0">
                <a:solidFill>
                  <a:srgbClr val="003300"/>
                </a:solidFill>
              </a:rPr>
              <a:t>в виртуальный мир фантазий.</a:t>
            </a:r>
            <a:endParaRPr lang="ru-RU" sz="3500" b="1" dirty="0">
              <a:solidFill>
                <a:srgbClr val="003300"/>
              </a:solidFill>
            </a:endParaRPr>
          </a:p>
        </p:txBody>
      </p:sp>
      <p:pic>
        <p:nvPicPr>
          <p:cNvPr id="5" name="Содержимое 4" descr="раздражённый ребёнок.jpg"/>
          <p:cNvPicPr>
            <a:picLocks noGrp="1" noChangeAspect="1"/>
          </p:cNvPicPr>
          <p:nvPr>
            <p:ph sz="half" idx="1"/>
          </p:nvPr>
        </p:nvPicPr>
        <p:blipFill>
          <a:blip r:embed="rId3"/>
          <a:stretch>
            <a:fillRect/>
          </a:stretch>
        </p:blipFill>
        <p:spPr>
          <a:xfrm>
            <a:off x="5105400" y="3430617"/>
            <a:ext cx="4038600" cy="3427383"/>
          </a:xfrm>
        </p:spPr>
      </p:pic>
      <p:pic>
        <p:nvPicPr>
          <p:cNvPr id="6" name="Содержимое 5" descr="ребёнок в виртуаотном мире.png"/>
          <p:cNvPicPr>
            <a:picLocks noGrp="1" noChangeAspect="1"/>
          </p:cNvPicPr>
          <p:nvPr>
            <p:ph sz="half" idx="2"/>
          </p:nvPr>
        </p:nvPicPr>
        <p:blipFill>
          <a:blip r:embed="rId4"/>
          <a:stretch>
            <a:fillRect/>
          </a:stretch>
        </p:blipFill>
        <p:spPr>
          <a:xfrm>
            <a:off x="5105400" y="0"/>
            <a:ext cx="4038600" cy="3429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ppt_x"/>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5" presetClass="entr" presetSubtype="1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130</TotalTime>
  <Words>164</Words>
  <Application>Microsoft Office PowerPoint</Application>
  <PresentationFormat>Экран (4:3)</PresentationFormat>
  <Paragraphs>15</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Вред от планшета  и смартфона для детей – опасности и риски </vt:lpstr>
      <vt:lpstr>Проблема - отрицательное влияние на неокрепшую детскую психику.  Если ребенок проводит много времени перед экраном, то о полноценном развитии не приходится говорить. </vt:lpstr>
      <vt:lpstr>Факторы вреда здоровью: 1) Проблемы с координацией действий между командами головного мозга и движениями рук; 2) Постоянное вглядывание в небольшие объекты на экранах смартфонов и планшетов развивает близорукость; 3) Регулярное применение планшетов и смартфонов вредно для позвоночника (особенно шейного отдела).  </vt:lpstr>
      <vt:lpstr>Существенно повышается риск развития опухолей мозга. При этом под активным использованием подразумевается всего 27 минут в сутки. </vt:lpstr>
      <vt:lpstr>По статистике каждый десятый пользователь мобильной связи – ребенок</vt:lpstr>
      <vt:lpstr>Вред от планшетов и смартфонов – реальна ли угроза? </vt:lpstr>
      <vt:lpstr>Дети, регулярно использующие планшеты и смартфоны, отличаются рассеянным вниманием и снижением коэффициента развития интеллекта.   Санитарные нормы  не рекомендуют детям использовать гаджеты с высокочастотным электромагнитным излучением:  телефоны, смартфоны, планшеты. </vt:lpstr>
      <vt:lpstr>Факторы вреда здоровью: 1) Проблемы с координацией действий между командами головного мозга и движениями рук; 2) Постоянное вглядывание в небольшие объекты на экранах смартфонов и планшетов развивает близорукость; 3) Регулярное применение планшетов и смартфонов вредно для позвоночника (особенно шейного отдела).  </vt:lpstr>
      <vt:lpstr>Несовершеннолетний человек становится раздражительным  и погруженным  в виртуальный мир фантазий.</vt:lpstr>
      <vt:lpstr>Вред от планшетов и смартфонов – что же делать родителям? </vt:lpstr>
      <vt:lpstr>Слайд 11</vt:lpstr>
      <vt:lpstr>Слайд 12</vt:lpstr>
      <vt:lpstr>Спасибо за внимание</vt:lpstr>
    </vt:vector>
  </TitlesOfParts>
  <Company>Школа32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Вред от планшета  и смартфона для детей – опасности и риски</dc:title>
  <dc:creator>Kabinet№16</dc:creator>
  <cp:lastModifiedBy>Елена Сергеевна</cp:lastModifiedBy>
  <cp:revision>26</cp:revision>
  <dcterms:created xsi:type="dcterms:W3CDTF">2015-02-03T08:11:26Z</dcterms:created>
  <dcterms:modified xsi:type="dcterms:W3CDTF">2016-11-13T13:51:51Z</dcterms:modified>
</cp:coreProperties>
</file>