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85" r:id="rId8"/>
    <p:sldId id="267" r:id="rId9"/>
    <p:sldId id="268" r:id="rId10"/>
    <p:sldId id="269" r:id="rId11"/>
    <p:sldId id="28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3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EF6C-CA47-4F54-9DC1-4FCFAA181C1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6172200" cy="14478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Математические расчеты в организации  ремонта!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573016"/>
            <a:ext cx="6858000" cy="203152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800" b="1" dirty="0" smtClean="0">
                <a:solidFill>
                  <a:schemeClr val="tx1"/>
                </a:solidFill>
              </a:rPr>
              <a:t>Проект выполнили</a:t>
            </a:r>
            <a:r>
              <a:rPr lang="ru-RU" sz="38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ru-RU" sz="3800" dirty="0" err="1" smtClean="0">
                <a:solidFill>
                  <a:schemeClr val="tx1"/>
                </a:solidFill>
              </a:rPr>
              <a:t>Черевков</a:t>
            </a:r>
            <a:r>
              <a:rPr lang="ru-RU" sz="3800" dirty="0" smtClean="0">
                <a:solidFill>
                  <a:schemeClr val="tx1"/>
                </a:solidFill>
              </a:rPr>
              <a:t> Игорь, </a:t>
            </a:r>
          </a:p>
          <a:p>
            <a:pPr algn="l"/>
            <a:r>
              <a:rPr lang="ru-RU" sz="3800" dirty="0" err="1" smtClean="0">
                <a:solidFill>
                  <a:schemeClr val="tx1"/>
                </a:solidFill>
              </a:rPr>
              <a:t>Портянко</a:t>
            </a:r>
            <a:r>
              <a:rPr lang="ru-RU" sz="3800" dirty="0" smtClean="0">
                <a:solidFill>
                  <a:schemeClr val="tx1"/>
                </a:solidFill>
              </a:rPr>
              <a:t> Никита</a:t>
            </a:r>
          </a:p>
          <a:p>
            <a:pPr algn="l"/>
            <a:r>
              <a:rPr lang="ru-RU" sz="3800" smtClean="0">
                <a:solidFill>
                  <a:schemeClr val="tx1"/>
                </a:solidFill>
              </a:rPr>
              <a:t> </a:t>
            </a:r>
            <a:r>
              <a:rPr lang="ru-RU" sz="3800" smtClean="0">
                <a:solidFill>
                  <a:schemeClr val="tx1"/>
                </a:solidFill>
              </a:rPr>
              <a:t>7 </a:t>
            </a:r>
            <a:r>
              <a:rPr lang="ru-RU" sz="3800" dirty="0" smtClean="0">
                <a:solidFill>
                  <a:schemeClr val="tx1"/>
                </a:solidFill>
              </a:rPr>
              <a:t>«а» класс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Руководитель проекта: </a:t>
            </a:r>
            <a:r>
              <a:rPr lang="ru-RU" sz="3800" b="1" dirty="0" err="1" smtClean="0">
                <a:solidFill>
                  <a:schemeClr val="tx1"/>
                </a:solidFill>
              </a:rPr>
              <a:t>Янченко</a:t>
            </a:r>
            <a:r>
              <a:rPr lang="ru-RU" sz="3800" b="1" dirty="0" smtClean="0">
                <a:solidFill>
                  <a:schemeClr val="tx1"/>
                </a:solidFill>
              </a:rPr>
              <a:t> Светлана Алексеевна </a:t>
            </a:r>
            <a:r>
              <a:rPr lang="ru-RU" sz="3800" dirty="0" smtClean="0">
                <a:solidFill>
                  <a:schemeClr val="tx1"/>
                </a:solidFill>
              </a:rPr>
              <a:t>учитель математики КГУ «Школа-гимназия </a:t>
            </a:r>
            <a:r>
              <a:rPr lang="ru-RU" sz="3800" dirty="0" err="1" smtClean="0">
                <a:solidFill>
                  <a:schemeClr val="tx1"/>
                </a:solidFill>
              </a:rPr>
              <a:t>г.Макинска</a:t>
            </a:r>
            <a:r>
              <a:rPr lang="ru-RU" sz="3800" dirty="0" smtClean="0">
                <a:solidFill>
                  <a:schemeClr val="tx1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4495800" cy="4572000"/>
          </a:xfrm>
        </p:spPr>
        <p:txBody>
          <a:bodyPr/>
          <a:lstStyle/>
          <a:p>
            <a:r>
              <a:rPr lang="ru-RU" dirty="0" smtClean="0"/>
              <a:t>Высота  2.5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=(3,</a:t>
            </a:r>
            <a:r>
              <a:rPr lang="ru-RU" dirty="0" smtClean="0"/>
              <a:t>15</a:t>
            </a:r>
            <a:r>
              <a:rPr lang="en-US" dirty="0" smtClean="0"/>
              <a:t>+</a:t>
            </a:r>
            <a:r>
              <a:rPr lang="ru-RU" dirty="0" smtClean="0"/>
              <a:t>5</a:t>
            </a:r>
            <a:r>
              <a:rPr lang="en-US" dirty="0" smtClean="0"/>
              <a:t>,5) ×2=</a:t>
            </a:r>
            <a:r>
              <a:rPr lang="en-US" b="1" dirty="0" smtClean="0"/>
              <a:t>1</a:t>
            </a:r>
            <a:r>
              <a:rPr lang="ru-RU" b="1" dirty="0" smtClean="0"/>
              <a:t>7</a:t>
            </a:r>
            <a:r>
              <a:rPr lang="en-US" b="1" dirty="0" smtClean="0"/>
              <a:t>,</a:t>
            </a:r>
            <a:r>
              <a:rPr lang="ru-RU" b="1" dirty="0" smtClean="0"/>
              <a:t>3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</a:t>
            </a:r>
            <a:r>
              <a:rPr lang="en-US" dirty="0" smtClean="0"/>
              <a:t>3,</a:t>
            </a:r>
            <a:r>
              <a:rPr lang="ru-RU" dirty="0" smtClean="0"/>
              <a:t>15</a:t>
            </a:r>
            <a:r>
              <a:rPr lang="en-US" dirty="0" smtClean="0"/>
              <a:t>×</a:t>
            </a:r>
            <a:r>
              <a:rPr lang="ru-RU" dirty="0" smtClean="0"/>
              <a:t>5</a:t>
            </a:r>
            <a:r>
              <a:rPr lang="en-US" dirty="0" smtClean="0"/>
              <a:t>,5=</a:t>
            </a:r>
            <a:r>
              <a:rPr lang="en-US" b="1" dirty="0" smtClean="0"/>
              <a:t>17,</a:t>
            </a:r>
            <a:r>
              <a:rPr lang="ru-RU" b="1" dirty="0" smtClean="0"/>
              <a:t>3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×h=1</a:t>
            </a:r>
            <a:r>
              <a:rPr lang="ru-RU" dirty="0" smtClean="0"/>
              <a:t>7,3</a:t>
            </a:r>
            <a:r>
              <a:rPr lang="en-US" dirty="0" smtClean="0"/>
              <a:t>×2,5=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=</a:t>
            </a:r>
            <a:r>
              <a:rPr lang="ru-RU" b="1" dirty="0" smtClean="0"/>
              <a:t>43</a:t>
            </a:r>
            <a:r>
              <a:rPr lang="en-US" b="1" dirty="0" smtClean="0"/>
              <a:t>,25(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60032" y="1628800"/>
            <a:ext cx="4492752" cy="4572000"/>
          </a:xfrm>
        </p:spPr>
        <p:txBody>
          <a:bodyPr/>
          <a:lstStyle/>
          <a:p>
            <a:r>
              <a:rPr lang="ru-RU" dirty="0" smtClean="0"/>
              <a:t>Высота  2.7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=(3,</a:t>
            </a:r>
            <a:r>
              <a:rPr lang="ru-RU" dirty="0" smtClean="0"/>
              <a:t>4</a:t>
            </a:r>
            <a:r>
              <a:rPr lang="en-US" dirty="0" smtClean="0"/>
              <a:t>+</a:t>
            </a:r>
            <a:r>
              <a:rPr lang="ru-RU" dirty="0" smtClean="0"/>
              <a:t>5</a:t>
            </a:r>
            <a:r>
              <a:rPr lang="en-US" dirty="0" smtClean="0"/>
              <a:t>,5) ×2=</a:t>
            </a:r>
            <a:r>
              <a:rPr lang="en-US" b="1" dirty="0" smtClean="0"/>
              <a:t>1</a:t>
            </a:r>
            <a:r>
              <a:rPr lang="ru-RU" b="1" dirty="0" smtClean="0"/>
              <a:t>7</a:t>
            </a:r>
            <a:r>
              <a:rPr lang="en-US" b="1" dirty="0" smtClean="0"/>
              <a:t>,</a:t>
            </a:r>
            <a:r>
              <a:rPr lang="ru-RU" b="1" dirty="0" smtClean="0"/>
              <a:t>8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</a:t>
            </a:r>
            <a:r>
              <a:rPr lang="en-US" dirty="0" smtClean="0"/>
              <a:t>3,</a:t>
            </a:r>
            <a:r>
              <a:rPr lang="ru-RU" dirty="0" smtClean="0"/>
              <a:t>4</a:t>
            </a:r>
            <a:r>
              <a:rPr lang="en-US" dirty="0" smtClean="0"/>
              <a:t>×</a:t>
            </a:r>
            <a:r>
              <a:rPr lang="ru-RU" dirty="0" smtClean="0"/>
              <a:t>5</a:t>
            </a:r>
            <a:r>
              <a:rPr lang="en-US" dirty="0" smtClean="0"/>
              <a:t>,5=</a:t>
            </a:r>
            <a:r>
              <a:rPr lang="en-US" b="1" dirty="0" smtClean="0"/>
              <a:t>1</a:t>
            </a:r>
            <a:r>
              <a:rPr lang="ru-RU" b="1" dirty="0" smtClean="0"/>
              <a:t>8,7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×h=1</a:t>
            </a:r>
            <a:r>
              <a:rPr lang="ru-RU" dirty="0" smtClean="0"/>
              <a:t>7.8</a:t>
            </a:r>
            <a:r>
              <a:rPr lang="en-US" dirty="0" smtClean="0"/>
              <a:t>×2,</a:t>
            </a:r>
            <a:r>
              <a:rPr lang="ru-RU" dirty="0" smtClean="0"/>
              <a:t>7</a:t>
            </a:r>
            <a:r>
              <a:rPr lang="en-US" dirty="0" smtClean="0"/>
              <a:t>=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=48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95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4161" cy="36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4789040" y="551723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22004"/>
            <a:ext cx="4048453" cy="40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Таблица расчета стоимости материалов.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441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888"/>
                <a:gridCol w="1473200"/>
                <a:gridCol w="13095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кв.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ламинат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</a:t>
                      </a:r>
                    </a:p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43250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обои-шелкография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-5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м.кв.2000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17300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натяжной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35300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 ЗАЛ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95850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498974" y="1524000"/>
          <a:ext cx="4645026" cy="421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342"/>
                <a:gridCol w="1548342"/>
                <a:gridCol w="1548342"/>
              </a:tblGrid>
              <a:tr h="1001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линолиум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28050</a:t>
                      </a:r>
                      <a:endParaRPr lang="ru-RU" dirty="0"/>
                    </a:p>
                  </a:txBody>
                  <a:tcPr marL="44787" marR="44787"/>
                </a:tc>
              </a:tr>
              <a:tr h="100116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Стены(обои виниловые)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кв.м. - 1000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плитка моющая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5610</a:t>
                      </a:r>
                      <a:endParaRPr lang="ru-RU" dirty="0"/>
                    </a:p>
                  </a:txBody>
                  <a:tcPr marL="44787" marR="44787"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 ЗАЛ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43660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569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Спальня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4495800" cy="4572000"/>
          </a:xfrm>
        </p:spPr>
        <p:txBody>
          <a:bodyPr/>
          <a:lstStyle/>
          <a:p>
            <a:r>
              <a:rPr lang="ru-RU" dirty="0" smtClean="0"/>
              <a:t>Высота  2.5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=(3,</a:t>
            </a:r>
            <a:r>
              <a:rPr lang="ru-RU" dirty="0" smtClean="0"/>
              <a:t>15</a:t>
            </a:r>
            <a:r>
              <a:rPr lang="en-US" dirty="0" smtClean="0"/>
              <a:t>+</a:t>
            </a:r>
            <a:r>
              <a:rPr lang="ru-RU" dirty="0" smtClean="0"/>
              <a:t>3</a:t>
            </a:r>
            <a:r>
              <a:rPr lang="en-US" dirty="0" smtClean="0"/>
              <a:t>) ×2=</a:t>
            </a:r>
            <a:r>
              <a:rPr lang="en-US" b="1" dirty="0" smtClean="0"/>
              <a:t>1</a:t>
            </a:r>
            <a:r>
              <a:rPr lang="ru-RU" b="1" dirty="0" smtClean="0"/>
              <a:t>2</a:t>
            </a:r>
            <a:r>
              <a:rPr lang="en-US" b="1" dirty="0" smtClean="0"/>
              <a:t>,</a:t>
            </a:r>
            <a:r>
              <a:rPr lang="ru-RU" b="1" dirty="0" smtClean="0"/>
              <a:t>3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</a:t>
            </a:r>
            <a:r>
              <a:rPr lang="en-US" dirty="0" smtClean="0"/>
              <a:t>3,</a:t>
            </a:r>
            <a:r>
              <a:rPr lang="ru-RU" dirty="0" smtClean="0"/>
              <a:t>15</a:t>
            </a:r>
            <a:r>
              <a:rPr lang="en-US" dirty="0" smtClean="0"/>
              <a:t>×</a:t>
            </a:r>
            <a:r>
              <a:rPr lang="ru-RU" dirty="0" smtClean="0"/>
              <a:t>3</a:t>
            </a:r>
            <a:r>
              <a:rPr lang="en-US" dirty="0" smtClean="0"/>
              <a:t>=</a:t>
            </a:r>
            <a:r>
              <a:rPr lang="ru-RU" b="1" dirty="0" smtClean="0"/>
              <a:t>9.45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×h=1</a:t>
            </a:r>
            <a:r>
              <a:rPr lang="ru-RU" dirty="0" smtClean="0"/>
              <a:t>2,3</a:t>
            </a:r>
            <a:r>
              <a:rPr lang="en-US" dirty="0" smtClean="0"/>
              <a:t>×2,5=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=</a:t>
            </a:r>
            <a:r>
              <a:rPr lang="ru-RU" b="1" dirty="0" smtClean="0"/>
              <a:t>30</a:t>
            </a:r>
            <a:r>
              <a:rPr lang="en-US" b="1" dirty="0" smtClean="0"/>
              <a:t>,</a:t>
            </a:r>
            <a:r>
              <a:rPr lang="ru-RU" b="1" dirty="0" smtClean="0"/>
              <a:t>7</a:t>
            </a:r>
            <a:r>
              <a:rPr lang="en-US" b="1" dirty="0" smtClean="0"/>
              <a:t>5(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60032" y="1124744"/>
            <a:ext cx="4492752" cy="4572000"/>
          </a:xfrm>
        </p:spPr>
        <p:txBody>
          <a:bodyPr/>
          <a:lstStyle/>
          <a:p>
            <a:r>
              <a:rPr lang="ru-RU" dirty="0" smtClean="0"/>
              <a:t>Высота  2.7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=(3,</a:t>
            </a:r>
            <a:r>
              <a:rPr lang="ru-RU" dirty="0" smtClean="0"/>
              <a:t>4</a:t>
            </a:r>
            <a:r>
              <a:rPr lang="en-US" dirty="0" smtClean="0"/>
              <a:t>+</a:t>
            </a:r>
            <a:r>
              <a:rPr lang="ru-RU" dirty="0" smtClean="0"/>
              <a:t>2</a:t>
            </a:r>
            <a:r>
              <a:rPr lang="en-US" dirty="0" smtClean="0"/>
              <a:t>,5) ×2=</a:t>
            </a:r>
            <a:r>
              <a:rPr lang="ru-RU" b="1" dirty="0" smtClean="0"/>
              <a:t>11,8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</a:t>
            </a:r>
            <a:r>
              <a:rPr lang="en-US" dirty="0" smtClean="0"/>
              <a:t>3,</a:t>
            </a:r>
            <a:r>
              <a:rPr lang="ru-RU" dirty="0" smtClean="0"/>
              <a:t>4</a:t>
            </a:r>
            <a:r>
              <a:rPr lang="en-US" dirty="0" smtClean="0"/>
              <a:t>×</a:t>
            </a:r>
            <a:r>
              <a:rPr lang="ru-RU" dirty="0" smtClean="0"/>
              <a:t>2</a:t>
            </a:r>
            <a:r>
              <a:rPr lang="en-US" dirty="0" smtClean="0"/>
              <a:t>,5=</a:t>
            </a:r>
            <a:r>
              <a:rPr lang="ru-RU" b="1" dirty="0" smtClean="0"/>
              <a:t>8,5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×h=1</a:t>
            </a:r>
            <a:r>
              <a:rPr lang="ru-RU" dirty="0" smtClean="0"/>
              <a:t>1.8</a:t>
            </a:r>
            <a:r>
              <a:rPr lang="en-US" dirty="0" smtClean="0"/>
              <a:t>×2,</a:t>
            </a:r>
            <a:r>
              <a:rPr lang="ru-RU" dirty="0" smtClean="0"/>
              <a:t>7</a:t>
            </a:r>
            <a:r>
              <a:rPr lang="en-US" dirty="0" smtClean="0"/>
              <a:t>=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=31,86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D:\Users\Admin\Desktop\3936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2336775" cy="1932355"/>
          </a:xfrm>
          <a:prstGeom prst="rect">
            <a:avLst/>
          </a:prstGeom>
          <a:noFill/>
        </p:spPr>
      </p:pic>
      <p:sp>
        <p:nvSpPr>
          <p:cNvPr id="7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5656" y="5949280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Таблица расчета стоимости материалов.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441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888"/>
                <a:gridCol w="1473200"/>
                <a:gridCol w="13095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кв.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ламинат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</a:t>
                      </a:r>
                    </a:p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23625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обои-шелкография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-5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м.кв.2000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натяжной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СПАЛЬНЯ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54525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498974" y="1524000"/>
          <a:ext cx="4340226" cy="423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26"/>
                <a:gridCol w="1371600"/>
                <a:gridCol w="1295400"/>
              </a:tblGrid>
              <a:tr h="1001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линолиум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12750</a:t>
                      </a:r>
                      <a:endParaRPr lang="ru-RU" dirty="0"/>
                    </a:p>
                  </a:txBody>
                  <a:tcPr marL="44787" marR="44787"/>
                </a:tc>
              </a:tr>
              <a:tr h="100116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Стены(обои - виниловые)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кв.м. - 1000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6370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плитка моющая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2550</a:t>
                      </a:r>
                      <a:endParaRPr lang="ru-RU" dirty="0"/>
                    </a:p>
                  </a:txBody>
                  <a:tcPr marL="44787" marR="44787"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СПАЛЬНЯ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21040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569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Спальня 2 (детская)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4495800" cy="4572000"/>
          </a:xfrm>
        </p:spPr>
        <p:txBody>
          <a:bodyPr/>
          <a:lstStyle/>
          <a:p>
            <a:r>
              <a:rPr lang="ru-RU" dirty="0" smtClean="0"/>
              <a:t>Высота  2.5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=(3,</a:t>
            </a:r>
            <a:r>
              <a:rPr lang="ru-RU" dirty="0" smtClean="0"/>
              <a:t>15</a:t>
            </a:r>
            <a:r>
              <a:rPr lang="en-US" dirty="0" smtClean="0"/>
              <a:t>+</a:t>
            </a:r>
            <a:r>
              <a:rPr lang="ru-RU" dirty="0" smtClean="0"/>
              <a:t>2,4</a:t>
            </a:r>
            <a:r>
              <a:rPr lang="en-US" dirty="0" smtClean="0"/>
              <a:t>) ×2=</a:t>
            </a:r>
            <a:r>
              <a:rPr lang="en-US" b="1" dirty="0" smtClean="0"/>
              <a:t>1</a:t>
            </a:r>
            <a:r>
              <a:rPr lang="ru-RU" b="1" dirty="0" smtClean="0"/>
              <a:t>1,1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</a:t>
            </a:r>
            <a:r>
              <a:rPr lang="en-US" dirty="0" smtClean="0"/>
              <a:t>3,</a:t>
            </a:r>
            <a:r>
              <a:rPr lang="ru-RU" dirty="0" smtClean="0"/>
              <a:t>15</a:t>
            </a:r>
            <a:r>
              <a:rPr lang="en-US" dirty="0" smtClean="0"/>
              <a:t>×</a:t>
            </a:r>
            <a:r>
              <a:rPr lang="ru-RU" dirty="0" smtClean="0"/>
              <a:t>2,4</a:t>
            </a:r>
            <a:r>
              <a:rPr lang="en-US" dirty="0" smtClean="0"/>
              <a:t>=</a:t>
            </a:r>
            <a:r>
              <a:rPr lang="ru-RU" b="1" dirty="0" smtClean="0"/>
              <a:t>7,56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×h=1</a:t>
            </a:r>
            <a:r>
              <a:rPr lang="ru-RU" dirty="0" smtClean="0"/>
              <a:t>1,1</a:t>
            </a:r>
            <a:r>
              <a:rPr lang="en-US" dirty="0" smtClean="0"/>
              <a:t>×2,5=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=</a:t>
            </a:r>
            <a:r>
              <a:rPr lang="ru-RU" b="1" dirty="0" smtClean="0"/>
              <a:t>27</a:t>
            </a:r>
            <a:r>
              <a:rPr lang="en-US" b="1" dirty="0" smtClean="0"/>
              <a:t>,</a:t>
            </a:r>
            <a:r>
              <a:rPr lang="ru-RU" b="1" dirty="0" smtClean="0"/>
              <a:t>7</a:t>
            </a:r>
            <a:r>
              <a:rPr lang="en-US" b="1" dirty="0" smtClean="0"/>
              <a:t>5(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76056" y="1412776"/>
            <a:ext cx="4492752" cy="4572000"/>
          </a:xfrm>
        </p:spPr>
        <p:txBody>
          <a:bodyPr/>
          <a:lstStyle/>
          <a:p>
            <a:r>
              <a:rPr lang="ru-RU" dirty="0" smtClean="0"/>
              <a:t>Высота  2.7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</a:t>
            </a:r>
            <a:r>
              <a:rPr lang="ru-RU" dirty="0" smtClean="0"/>
              <a:t>4</a:t>
            </a:r>
            <a:r>
              <a:rPr lang="en-US" dirty="0" smtClean="0"/>
              <a:t>,</a:t>
            </a:r>
            <a:r>
              <a:rPr lang="ru-RU" dirty="0" smtClean="0"/>
              <a:t>5</a:t>
            </a:r>
            <a:r>
              <a:rPr lang="en-US" dirty="0" smtClean="0"/>
              <a:t>+</a:t>
            </a:r>
            <a:r>
              <a:rPr lang="ru-RU" dirty="0" smtClean="0"/>
              <a:t>2</a:t>
            </a:r>
            <a:r>
              <a:rPr lang="en-US" dirty="0" smtClean="0"/>
              <a:t>,5) ×2=</a:t>
            </a:r>
            <a:r>
              <a:rPr lang="ru-RU" b="1" dirty="0" smtClean="0"/>
              <a:t>14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=4,5</a:t>
            </a:r>
            <a:r>
              <a:rPr lang="en-US" dirty="0" smtClean="0"/>
              <a:t>×</a:t>
            </a:r>
            <a:r>
              <a:rPr lang="ru-RU" dirty="0" smtClean="0"/>
              <a:t>2</a:t>
            </a:r>
            <a:r>
              <a:rPr lang="en-US" dirty="0" smtClean="0"/>
              <a:t>,5=</a:t>
            </a:r>
            <a:r>
              <a:rPr lang="ru-RU" b="1" dirty="0" smtClean="0"/>
              <a:t>11,25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×h=1</a:t>
            </a:r>
            <a:r>
              <a:rPr lang="ru-RU" dirty="0" smtClean="0"/>
              <a:t>4</a:t>
            </a:r>
            <a:r>
              <a:rPr lang="en-US" dirty="0" smtClean="0"/>
              <a:t>×2,</a:t>
            </a:r>
            <a:r>
              <a:rPr lang="ru-RU" dirty="0" smtClean="0"/>
              <a:t>7</a:t>
            </a:r>
            <a:r>
              <a:rPr lang="en-US" dirty="0" smtClean="0"/>
              <a:t>=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=37,8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Таблица расчета стоимости материалов.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441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888"/>
                <a:gridCol w="1473200"/>
                <a:gridCol w="13095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кв.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ламинат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</a:t>
                      </a:r>
                    </a:p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обои-шелкография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-5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м.кв.2000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11100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натяжной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15120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ДЕТСКАЯ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46020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498974" y="1524000"/>
          <a:ext cx="4340226" cy="423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26"/>
                <a:gridCol w="1371600"/>
                <a:gridCol w="1295400"/>
              </a:tblGrid>
              <a:tr h="1001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линолиум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16875</a:t>
                      </a:r>
                      <a:endParaRPr lang="ru-RU" dirty="0"/>
                    </a:p>
                  </a:txBody>
                  <a:tcPr marL="44787" marR="44787"/>
                </a:tc>
              </a:tr>
              <a:tr h="100116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Стены(обои - виниловые)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кв.м. - 1000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7560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8 000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плитка моющая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3,375</a:t>
                      </a:r>
                      <a:endParaRPr lang="ru-RU" dirty="0"/>
                    </a:p>
                  </a:txBody>
                  <a:tcPr marL="44787" marR="44787"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ДЕТСКАЯ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28250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Прихожая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4495800" cy="4572000"/>
          </a:xfrm>
        </p:spPr>
        <p:txBody>
          <a:bodyPr/>
          <a:lstStyle/>
          <a:p>
            <a:r>
              <a:rPr lang="ru-RU" dirty="0" smtClean="0"/>
              <a:t>Высота  2.5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</a:t>
            </a:r>
            <a:r>
              <a:rPr lang="ru-RU" dirty="0" smtClean="0"/>
              <a:t>1,9</a:t>
            </a:r>
            <a:r>
              <a:rPr lang="en-US" dirty="0" smtClean="0"/>
              <a:t>+</a:t>
            </a:r>
            <a:r>
              <a:rPr lang="ru-RU" dirty="0" smtClean="0"/>
              <a:t>2,4</a:t>
            </a:r>
            <a:r>
              <a:rPr lang="en-US" dirty="0" smtClean="0"/>
              <a:t>) ×2=</a:t>
            </a:r>
            <a:r>
              <a:rPr lang="ru-RU" b="1" dirty="0" smtClean="0"/>
              <a:t>8,6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=1,9</a:t>
            </a:r>
            <a:r>
              <a:rPr lang="en-US" dirty="0" smtClean="0"/>
              <a:t>×</a:t>
            </a:r>
            <a:r>
              <a:rPr lang="ru-RU" dirty="0" smtClean="0"/>
              <a:t>2,4</a:t>
            </a:r>
            <a:r>
              <a:rPr lang="en-US" dirty="0" smtClean="0"/>
              <a:t>=</a:t>
            </a:r>
            <a:r>
              <a:rPr lang="ru-RU" b="1" dirty="0" smtClean="0"/>
              <a:t>4,56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</a:t>
            </a:r>
            <a:r>
              <a:rPr lang="ru-RU" dirty="0" smtClean="0"/>
              <a:t>8,6</a:t>
            </a:r>
            <a:r>
              <a:rPr lang="en-US" dirty="0" smtClean="0"/>
              <a:t>×2,5=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=</a:t>
            </a:r>
            <a:r>
              <a:rPr lang="ru-RU" b="1" dirty="0" smtClean="0"/>
              <a:t>21</a:t>
            </a:r>
            <a:r>
              <a:rPr lang="en-US" b="1" dirty="0" smtClean="0"/>
              <a:t>,5(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788024" y="1268760"/>
            <a:ext cx="4492752" cy="4572000"/>
          </a:xfrm>
        </p:spPr>
        <p:txBody>
          <a:bodyPr/>
          <a:lstStyle/>
          <a:p>
            <a:r>
              <a:rPr lang="ru-RU" dirty="0" smtClean="0"/>
              <a:t>Высота  2.7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</a:t>
            </a:r>
            <a:r>
              <a:rPr lang="ru-RU" dirty="0" smtClean="0"/>
              <a:t>3,45</a:t>
            </a:r>
            <a:r>
              <a:rPr lang="en-US" dirty="0" smtClean="0"/>
              <a:t>+</a:t>
            </a:r>
            <a:r>
              <a:rPr lang="ru-RU" dirty="0" smtClean="0"/>
              <a:t>1</a:t>
            </a:r>
            <a:r>
              <a:rPr lang="en-US" dirty="0" smtClean="0"/>
              <a:t>,5) ×2=</a:t>
            </a:r>
            <a:r>
              <a:rPr lang="ru-RU" b="1" dirty="0" smtClean="0"/>
              <a:t>9.9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=3,45</a:t>
            </a:r>
            <a:r>
              <a:rPr lang="en-US" dirty="0" smtClean="0"/>
              <a:t>×</a:t>
            </a:r>
            <a:r>
              <a:rPr lang="ru-RU" dirty="0" smtClean="0"/>
              <a:t>1</a:t>
            </a:r>
            <a:r>
              <a:rPr lang="en-US" dirty="0" smtClean="0"/>
              <a:t>,5=</a:t>
            </a:r>
            <a:r>
              <a:rPr lang="ru-RU" b="1" dirty="0" smtClean="0"/>
              <a:t>5,175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</a:t>
            </a:r>
            <a:r>
              <a:rPr lang="ru-RU" dirty="0" smtClean="0"/>
              <a:t>9.9</a:t>
            </a:r>
            <a:r>
              <a:rPr lang="en-US" dirty="0" smtClean="0"/>
              <a:t>×2,</a:t>
            </a:r>
            <a:r>
              <a:rPr lang="ru-RU" dirty="0" smtClean="0"/>
              <a:t>7</a:t>
            </a:r>
            <a:r>
              <a:rPr lang="en-US" dirty="0" smtClean="0"/>
              <a:t>=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=26,73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D:\Users\Admin\Desktop\93985883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437112"/>
            <a:ext cx="2048199" cy="1714128"/>
          </a:xfrm>
          <a:prstGeom prst="rect">
            <a:avLst/>
          </a:prstGeom>
          <a:noFill/>
        </p:spPr>
      </p:pic>
      <p:sp>
        <p:nvSpPr>
          <p:cNvPr id="7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Таблица расчета стоимости материалов.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441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888"/>
                <a:gridCol w="1473200"/>
                <a:gridCol w="13095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кв.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ламинат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</a:t>
                      </a:r>
                    </a:p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обои-шелкография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-5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м.кв.2000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 рулона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натяжной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9120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ПРИХОЖАЯ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29120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498974" y="1524000"/>
          <a:ext cx="4340226" cy="423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26"/>
                <a:gridCol w="1371600"/>
                <a:gridCol w="1295400"/>
              </a:tblGrid>
              <a:tr h="1001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линолиум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7760</a:t>
                      </a:r>
                      <a:endParaRPr lang="ru-RU" dirty="0"/>
                    </a:p>
                  </a:txBody>
                  <a:tcPr marL="44787" marR="44787"/>
                </a:tc>
              </a:tr>
              <a:tr h="100116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Стены(обои - виниловые)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кв.м. - 1000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5346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плитка моющая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1550</a:t>
                      </a:r>
                      <a:endParaRPr lang="ru-RU" dirty="0"/>
                    </a:p>
                  </a:txBody>
                  <a:tcPr marL="44787" marR="44787"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ПРИХОЖАЯ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14656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4495800" cy="4572000"/>
          </a:xfrm>
        </p:spPr>
        <p:txBody>
          <a:bodyPr/>
          <a:lstStyle/>
          <a:p>
            <a:r>
              <a:rPr lang="ru-RU" dirty="0" smtClean="0"/>
              <a:t>Высота  2.5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</a:t>
            </a:r>
            <a:r>
              <a:rPr lang="ru-RU" dirty="0" smtClean="0"/>
              <a:t>2.5</a:t>
            </a:r>
            <a:r>
              <a:rPr lang="en-US" dirty="0" smtClean="0"/>
              <a:t>+</a:t>
            </a:r>
            <a:r>
              <a:rPr lang="ru-RU" dirty="0" smtClean="0"/>
              <a:t>2,5</a:t>
            </a:r>
            <a:r>
              <a:rPr lang="en-US" dirty="0" smtClean="0"/>
              <a:t>) ×2=</a:t>
            </a:r>
            <a:r>
              <a:rPr lang="ru-RU" b="1" dirty="0" smtClean="0"/>
              <a:t>10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=2,5</a:t>
            </a:r>
            <a:r>
              <a:rPr lang="en-US" dirty="0" smtClean="0"/>
              <a:t> × </a:t>
            </a:r>
            <a:r>
              <a:rPr lang="ru-RU" dirty="0" smtClean="0"/>
              <a:t>2,5</a:t>
            </a:r>
            <a:r>
              <a:rPr lang="en-US" dirty="0" smtClean="0"/>
              <a:t>=</a:t>
            </a:r>
            <a:r>
              <a:rPr lang="ru-RU" b="1" dirty="0" smtClean="0"/>
              <a:t>6,25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</a:t>
            </a:r>
            <a:r>
              <a:rPr lang="ru-RU" dirty="0" smtClean="0"/>
              <a:t>10</a:t>
            </a:r>
            <a:r>
              <a:rPr lang="en-US" dirty="0" smtClean="0"/>
              <a:t>×2,5=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=</a:t>
            </a:r>
            <a:r>
              <a:rPr lang="ru-RU" b="1" dirty="0" smtClean="0"/>
              <a:t>2</a:t>
            </a:r>
            <a:r>
              <a:rPr lang="en-US" b="1" dirty="0" smtClean="0"/>
              <a:t>5(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220072" y="1196752"/>
            <a:ext cx="4492752" cy="4572000"/>
          </a:xfrm>
        </p:spPr>
        <p:txBody>
          <a:bodyPr/>
          <a:lstStyle/>
          <a:p>
            <a:r>
              <a:rPr lang="ru-RU" dirty="0" smtClean="0"/>
              <a:t>Высота  2.7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</a:t>
            </a:r>
            <a:r>
              <a:rPr lang="ru-RU" dirty="0" smtClean="0"/>
              <a:t>3,45</a:t>
            </a:r>
            <a:r>
              <a:rPr lang="en-US" dirty="0" smtClean="0"/>
              <a:t>+</a:t>
            </a:r>
            <a:r>
              <a:rPr lang="ru-RU" dirty="0" smtClean="0"/>
              <a:t>2</a:t>
            </a:r>
            <a:r>
              <a:rPr lang="en-US" dirty="0" smtClean="0"/>
              <a:t>) ×2=</a:t>
            </a:r>
            <a:r>
              <a:rPr lang="ru-RU" b="1" dirty="0" smtClean="0"/>
              <a:t>10.9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=3,45</a:t>
            </a:r>
            <a:r>
              <a:rPr lang="en-US" dirty="0" smtClean="0"/>
              <a:t>×</a:t>
            </a:r>
            <a:r>
              <a:rPr lang="ru-RU" dirty="0" smtClean="0"/>
              <a:t>2</a:t>
            </a:r>
            <a:r>
              <a:rPr lang="en-US" dirty="0" smtClean="0"/>
              <a:t>=</a:t>
            </a:r>
            <a:r>
              <a:rPr lang="ru-RU" b="1" dirty="0" smtClean="0"/>
              <a:t>6,9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</a:t>
            </a:r>
            <a:r>
              <a:rPr lang="ru-RU" dirty="0" smtClean="0"/>
              <a:t>10.9</a:t>
            </a:r>
            <a:r>
              <a:rPr lang="en-US" dirty="0" smtClean="0"/>
              <a:t>×2,</a:t>
            </a:r>
            <a:r>
              <a:rPr lang="ru-RU" dirty="0" smtClean="0"/>
              <a:t>7</a:t>
            </a:r>
            <a:r>
              <a:rPr lang="en-US" dirty="0" smtClean="0"/>
              <a:t>=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=29,43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4" descr="D:\Users\Admin\Desktop\94789623_4497432_kyhon_int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2895721" cy="2492896"/>
          </a:xfrm>
          <a:prstGeom prst="rect">
            <a:avLst/>
          </a:prstGeom>
          <a:noFill/>
        </p:spPr>
      </p:pic>
      <p:sp>
        <p:nvSpPr>
          <p:cNvPr id="6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90600"/>
            <a:ext cx="6248400" cy="5867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Актуальность и оригинальность данного проекта состоит в том, что часто, приступая к ремонту многие люди закупают материалы по принципу "на авось", "примерно" и " с запасом". Мы предлагаем разрушить стереотипы! Берем на вооружение  математику, рассчитываем все площади, вычисляем необходимое количество материалов и их стоимость. И уже до начала ремонта мы знаем необходимый бюджет! Экономия (может получиться значительная) особенно актуальна в условиях сложной экономической ситуации.</a:t>
            </a:r>
          </a:p>
          <a:p>
            <a:r>
              <a:rPr lang="ru-RU" b="1" dirty="0" smtClean="0"/>
              <a:t>Гипотеза</a:t>
            </a:r>
            <a:r>
              <a:rPr lang="ru-RU" dirty="0" smtClean="0"/>
              <a:t>:  Математические расчеты помогают экономить деньги и время во время ремонта.</a:t>
            </a:r>
          </a:p>
          <a:p>
            <a:endParaRPr lang="ru-RU" dirty="0"/>
          </a:p>
        </p:txBody>
      </p:sp>
      <p:pic>
        <p:nvPicPr>
          <p:cNvPr id="1026" name="Picture 2" descr="D:\Users\Admin\Desktop\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Таблица расчета стоимости материалов.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441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888"/>
                <a:gridCol w="1473200"/>
                <a:gridCol w="13095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кв.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Пол.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ламинат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</a:t>
                      </a:r>
                    </a:p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15625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обои-шелкография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-5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м.кв.2000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натяжной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КУХНЯ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38125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498974" y="1524000"/>
          <a:ext cx="4340226" cy="399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26"/>
                <a:gridCol w="1371600"/>
                <a:gridCol w="1295400"/>
              </a:tblGrid>
              <a:tr h="1001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линолиум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10350</a:t>
                      </a:r>
                      <a:endParaRPr lang="ru-RU" dirty="0"/>
                    </a:p>
                  </a:txBody>
                  <a:tcPr marL="44787" marR="44787"/>
                </a:tc>
              </a:tr>
              <a:tr h="100116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Стены(обои - виниловые)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кв.м. - 1000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5886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70081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плитка моющая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2070</a:t>
                      </a:r>
                      <a:endParaRPr lang="ru-RU" dirty="0"/>
                    </a:p>
                  </a:txBody>
                  <a:tcPr marL="44787" marR="44787"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КУХНЯ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18300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Столовая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4495800" cy="4572000"/>
          </a:xfrm>
        </p:spPr>
        <p:txBody>
          <a:bodyPr/>
          <a:lstStyle/>
          <a:p>
            <a:r>
              <a:rPr lang="ru-RU" dirty="0" smtClean="0"/>
              <a:t>Высота  2.5 м</a:t>
            </a:r>
          </a:p>
          <a:p>
            <a:r>
              <a:rPr lang="ru-RU" dirty="0" smtClean="0"/>
              <a:t>Р</a:t>
            </a:r>
            <a:r>
              <a:rPr lang="en-US" dirty="0" smtClean="0"/>
              <a:t>=(</a:t>
            </a:r>
            <a:r>
              <a:rPr lang="ru-RU" dirty="0" smtClean="0"/>
              <a:t>2.4</a:t>
            </a:r>
            <a:r>
              <a:rPr lang="en-US" dirty="0" smtClean="0"/>
              <a:t>+</a:t>
            </a:r>
            <a:r>
              <a:rPr lang="ru-RU" dirty="0" smtClean="0"/>
              <a:t>3,6</a:t>
            </a:r>
            <a:r>
              <a:rPr lang="en-US" dirty="0" smtClean="0"/>
              <a:t>) ×2=</a:t>
            </a:r>
            <a:r>
              <a:rPr lang="ru-RU" b="1" dirty="0" smtClean="0"/>
              <a:t>12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пола</a:t>
            </a:r>
            <a:r>
              <a:rPr lang="en-US" dirty="0" smtClean="0"/>
              <a:t>)=S(</a:t>
            </a:r>
            <a:r>
              <a:rPr lang="ru-RU" dirty="0" smtClean="0"/>
              <a:t>потолка</a:t>
            </a:r>
            <a:r>
              <a:rPr lang="en-US" dirty="0" smtClean="0"/>
              <a:t>)=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=2,4</a:t>
            </a:r>
            <a:r>
              <a:rPr lang="en-US" dirty="0" smtClean="0"/>
              <a:t> × </a:t>
            </a:r>
            <a:r>
              <a:rPr lang="ru-RU" dirty="0" smtClean="0"/>
              <a:t>3,6</a:t>
            </a:r>
            <a:r>
              <a:rPr lang="en-US" dirty="0" smtClean="0"/>
              <a:t>=</a:t>
            </a:r>
            <a:r>
              <a:rPr lang="ru-RU" b="1" dirty="0" smtClean="0"/>
              <a:t>8,64</a:t>
            </a:r>
            <a:r>
              <a:rPr lang="en-US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</a:t>
            </a:r>
            <a:endParaRPr lang="ru-RU" dirty="0" smtClean="0"/>
          </a:p>
          <a:p>
            <a:r>
              <a:rPr lang="en-US" dirty="0" smtClean="0"/>
              <a:t>S(</a:t>
            </a:r>
            <a:r>
              <a:rPr lang="ru-RU" dirty="0" smtClean="0"/>
              <a:t>стен</a:t>
            </a:r>
            <a:r>
              <a:rPr lang="en-US" dirty="0" smtClean="0"/>
              <a:t>)=</a:t>
            </a:r>
            <a:r>
              <a:rPr lang="ru-RU" dirty="0" smtClean="0"/>
              <a:t>Р</a:t>
            </a:r>
            <a:r>
              <a:rPr lang="en-US" dirty="0" smtClean="0"/>
              <a:t>×h=</a:t>
            </a:r>
            <a:r>
              <a:rPr lang="ru-RU" dirty="0" smtClean="0"/>
              <a:t>12</a:t>
            </a:r>
            <a:r>
              <a:rPr lang="en-US" dirty="0" smtClean="0"/>
              <a:t>×2,5=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=</a:t>
            </a:r>
            <a:r>
              <a:rPr lang="ru-RU" b="1" dirty="0" smtClean="0"/>
              <a:t>30</a:t>
            </a:r>
            <a:r>
              <a:rPr lang="en-US" b="1" dirty="0" smtClean="0"/>
              <a:t>(</a:t>
            </a:r>
            <a:r>
              <a:rPr lang="ru-RU" dirty="0" smtClean="0"/>
              <a:t>м</a:t>
            </a:r>
            <a:r>
              <a:rPr lang="en-US" dirty="0" smtClean="0"/>
              <a:t>²)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Таблица расчета стоимости материалов.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43000" y="1484784"/>
          <a:ext cx="8001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332"/>
                <a:gridCol w="2667000"/>
                <a:gridCol w="237066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  S × цену 1 кв. м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Пол.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ламинат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</a:t>
                      </a:r>
                    </a:p>
                    <a:p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21600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обои-шелкография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 рулон -5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м.кв.2000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 рулонов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Потолок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натяжной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17280</a:t>
                      </a:r>
                      <a:endParaRPr lang="ru-RU" dirty="0"/>
                    </a:p>
                  </a:txBody>
                  <a:tcPr marL="44787" marR="447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СТОЛОВАЯ</a:t>
                      </a:r>
                      <a:endParaRPr lang="ru-RU" dirty="0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50880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тг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44787" marR="44787"/>
                </a:tc>
              </a:tr>
            </a:tbl>
          </a:graphicData>
        </a:graphic>
      </p:graphicFrame>
      <p:sp>
        <p:nvSpPr>
          <p:cNvPr id="5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5616" y="5805264"/>
            <a:ext cx="424847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cs typeface="Arial" charset="0"/>
              </a:rPr>
              <a:t>Перейти к итоговой таблице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Итоговая таблица стоимости ремонта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15616" y="548680"/>
          <a:ext cx="779978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33"/>
                <a:gridCol w="2109017"/>
                <a:gridCol w="2009246"/>
                <a:gridCol w="2208788"/>
              </a:tblGrid>
              <a:tr h="625678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материалов.(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комнаты, кв.м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ремонта на 1 кв.м.</a:t>
                      </a:r>
                      <a:endParaRPr lang="ru-RU" dirty="0"/>
                    </a:p>
                  </a:txBody>
                  <a:tcPr/>
                </a:tc>
              </a:tr>
              <a:tr h="35753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95850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17,3</a:t>
                      </a:r>
                      <a:endParaRPr lang="ru-RU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2000" b="1" dirty="0" smtClean="0"/>
                        <a:t>314520:53,76=</a:t>
                      </a:r>
                    </a:p>
                    <a:p>
                      <a:r>
                        <a:rPr lang="ru-RU" sz="2000" b="1" dirty="0" smtClean="0"/>
                        <a:t>=</a:t>
                      </a:r>
                      <a:r>
                        <a:rPr lang="ru-RU" sz="2800" b="1" dirty="0" smtClean="0"/>
                        <a:t>5860тг.</a:t>
                      </a:r>
                      <a:endParaRPr lang="ru-RU" sz="2800" b="1" dirty="0"/>
                    </a:p>
                  </a:txBody>
                  <a:tcPr/>
                </a:tc>
              </a:tr>
              <a:tr h="35753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7.56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53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Спальня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54525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9,45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531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50880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8,64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53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Прихожая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53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Кухня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6,25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5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314520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53,76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043608" y="3749040"/>
          <a:ext cx="787598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114"/>
                <a:gridCol w="2180975"/>
                <a:gridCol w="1963543"/>
                <a:gridCol w="2187353"/>
              </a:tblGrid>
              <a:tr h="616064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материалов.(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</a:t>
                      </a:r>
                      <a:r>
                        <a:rPr lang="ru-RU" dirty="0" err="1" smtClean="0"/>
                        <a:t>комнаты,кв.м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Стоимость ремонта на 1 кв.м.</a:t>
                      </a:r>
                    </a:p>
                  </a:txBody>
                  <a:tcPr/>
                </a:tc>
              </a:tr>
              <a:tr h="35728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18,7</a:t>
                      </a:r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2000" b="1" dirty="0" smtClean="0"/>
                        <a:t>125900:50,525=</a:t>
                      </a:r>
                    </a:p>
                    <a:p>
                      <a:r>
                        <a:rPr lang="ru-RU" sz="2000" b="1" dirty="0" smtClean="0"/>
                        <a:t> </a:t>
                      </a:r>
                      <a:r>
                        <a:rPr lang="ru-RU" sz="2800" b="1" dirty="0" smtClean="0"/>
                        <a:t>= 2500тг</a:t>
                      </a:r>
                      <a:endParaRPr lang="ru-RU" sz="2800" b="1" dirty="0"/>
                    </a:p>
                  </a:txBody>
                  <a:tcPr/>
                </a:tc>
              </a:tr>
              <a:tr h="35728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11,25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28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Спальня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28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Прихожая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5,175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28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Кухня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6,9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2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50,525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052736"/>
            <a:ext cx="8001000" cy="51785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Я попробовал свои силы в роли инженера.  Самостоятельно  начертил  план квартиры, рассчитал площади всех комнат, выбрал материалы, рассчитал стоимость материалов. </a:t>
            </a:r>
          </a:p>
          <a:p>
            <a:r>
              <a:rPr lang="ru-RU" dirty="0" smtClean="0"/>
              <a:t>Я получил  возможность реализовать свои фантазии и знания в  проекте. Я уверен, что разработанная схема расчетов пригодится при ремонте моим одноклассникам и другим ребятам. </a:t>
            </a:r>
          </a:p>
          <a:p>
            <a:r>
              <a:rPr lang="ru-RU" dirty="0" smtClean="0"/>
              <a:t>Проект будет продолжен.  Планируем  в будущем расширить вопрос  оптимизации затрат и включить в расчеты ванную комнату. </a:t>
            </a:r>
          </a:p>
          <a:p>
            <a:r>
              <a:rPr lang="ru-RU" dirty="0" smtClean="0"/>
              <a:t>Работая над проектом, я понял насколько трудна и интересна профессия инженера</a:t>
            </a:r>
          </a:p>
          <a:p>
            <a:r>
              <a:rPr lang="ru-RU" dirty="0" smtClean="0"/>
              <a:t> Я сам узнал много нового о ремонте и , надеюсь, что буду полезен при выполнении ремонта у нас дома.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                     		 	СПАСИБО 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ЗА ВНИМАНИЕ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052736"/>
            <a:ext cx="45720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Разработать схему расчета всех площадей в стандартной 3-х, 4-х комнатной квартире, а также количество используемых материалов и стоимость работ.</a:t>
            </a:r>
          </a:p>
          <a:p>
            <a:pPr lvl="0"/>
            <a:r>
              <a:rPr lang="ru-RU" dirty="0" smtClean="0"/>
              <a:t>Заинтересовать своих одноклассников в практическом применении математики при ремонте квартиры.</a:t>
            </a:r>
          </a:p>
          <a:p>
            <a:endParaRPr lang="ru-RU" dirty="0"/>
          </a:p>
        </p:txBody>
      </p:sp>
      <p:pic>
        <p:nvPicPr>
          <p:cNvPr id="2050" name="Picture 2" descr="D:\Users\Admin\Desktop\-2153454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80728"/>
            <a:ext cx="2593975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08720"/>
            <a:ext cx="47244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Сделать замеры комнат и начертить план квартиры.</a:t>
            </a:r>
          </a:p>
          <a:p>
            <a:pPr lvl="0"/>
            <a:r>
              <a:rPr lang="ru-RU" dirty="0" smtClean="0"/>
              <a:t>Рассчитать площади каждой комнаты ( пол и стены).</a:t>
            </a:r>
          </a:p>
          <a:p>
            <a:pPr lvl="0"/>
            <a:r>
              <a:rPr lang="ru-RU" dirty="0" smtClean="0"/>
              <a:t>Рассчитать количество материалов, их стоимость.</a:t>
            </a:r>
          </a:p>
          <a:p>
            <a:pPr lvl="0"/>
            <a:r>
              <a:rPr lang="ru-RU" dirty="0" smtClean="0"/>
              <a:t>Составить слайд-сборник расчетов.</a:t>
            </a:r>
          </a:p>
          <a:p>
            <a:r>
              <a:rPr lang="ru-RU" dirty="0" smtClean="0"/>
              <a:t>Апробировать расчеты при ремонте своей квартиры и поделиться расчетами с одноклассниками.</a:t>
            </a:r>
            <a:endParaRPr lang="ru-RU" dirty="0"/>
          </a:p>
        </p:txBody>
      </p:sp>
      <p:pic>
        <p:nvPicPr>
          <p:cNvPr id="3074" name="Picture 2" descr="D:\Users\Admin\Desktop\3M-16mm-SERIT-METRE__65927088_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24744"/>
            <a:ext cx="2441575" cy="40353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. Введение.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124744"/>
            <a:ext cx="7715200" cy="50014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Ремонт - является тонким технологическим процессом, состоящим из разных связанных между собой операций, и любая из них влияет на конечный итог и, в свою очередь, в себе содержит множество важных элементов. Правильно сделанный выбор технологии при проведении тех или иных работ, расчет и выбор, материалов для их выполнения, а также обеспечение грамотными вычислениями позволят напрасно не затрачивать деньги, время, силы, а порой и нервы. </a:t>
            </a:r>
          </a:p>
          <a:p>
            <a:r>
              <a:rPr lang="ru-RU" dirty="0" smtClean="0"/>
              <a:t>А потому, чтобы ваши планы по ремонту помещения не были сорваны из-за нехватки того или иного материала- необходимо сделать точные расчеты и составить план намеченных работ.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8229600" cy="4525963"/>
          </a:xfrm>
        </p:spPr>
        <p:txBody>
          <a:bodyPr/>
          <a:lstStyle/>
          <a:p>
            <a:r>
              <a:rPr lang="ru-RU" dirty="0" smtClean="0"/>
              <a:t>Мы решили представить вашему вниманию  расчеты двух типов. Смотря на свои финансовые возможности, каждый планирует ремонт по средствам.</a:t>
            </a:r>
          </a:p>
          <a:p>
            <a:r>
              <a:rPr lang="ru-RU" dirty="0" smtClean="0"/>
              <a:t>Поэтому мы рассчитали  ремонт класса А  и класса В (</a:t>
            </a:r>
            <a:r>
              <a:rPr lang="ru-RU" dirty="0" err="1" smtClean="0"/>
              <a:t>эконом-класса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Расчеты.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Первое, что мы сделали -это выполнили замеры</a:t>
            </a:r>
            <a:endParaRPr lang="ru-RU" sz="3100" dirty="0"/>
          </a:p>
        </p:txBody>
      </p:sp>
      <p:pic>
        <p:nvPicPr>
          <p:cNvPr id="1027" name="Picture 3" descr="G:\фото\20161026_205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2820685" cy="4701141"/>
          </a:xfrm>
          <a:prstGeom prst="rect">
            <a:avLst/>
          </a:prstGeom>
          <a:noFill/>
        </p:spPr>
      </p:pic>
      <p:pic>
        <p:nvPicPr>
          <p:cNvPr id="1028" name="Picture 4" descr="G:\фото\IMG_1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013216" cy="4034223"/>
          </a:xfrm>
          <a:prstGeom prst="rect">
            <a:avLst/>
          </a:prstGeom>
          <a:noFill/>
        </p:spPr>
      </p:pic>
      <p:pic>
        <p:nvPicPr>
          <p:cNvPr id="1029" name="Picture 5" descr="G:\фото\IMG_1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2830085" cy="3789040"/>
          </a:xfrm>
          <a:prstGeom prst="rect">
            <a:avLst/>
          </a:prstGeom>
          <a:noFill/>
        </p:spPr>
      </p:pic>
      <p:pic>
        <p:nvPicPr>
          <p:cNvPr id="1026" name="Picture 2" descr="G:\фото\20161026_20563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271557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>
            <a:spLocks noChangeAspect="1" noChangeArrowheads="1"/>
          </p:cNvSpPr>
          <p:nvPr/>
        </p:nvSpPr>
        <p:spPr bwMode="auto">
          <a:xfrm>
            <a:off x="0" y="1844824"/>
            <a:ext cx="9144000" cy="4824537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66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Расчеты.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 Начертили план квартиры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905149" y="1731762"/>
            <a:ext cx="2590800" cy="44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747207" y="1699207"/>
            <a:ext cx="4114800" cy="467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sz="quarter" idx="1"/>
          </p:nvPr>
        </p:nvSpPr>
        <p:spPr>
          <a:xfrm>
            <a:off x="381000" y="1143000"/>
            <a:ext cx="3657600" cy="658368"/>
          </a:xfrm>
        </p:spPr>
        <p:txBody>
          <a:bodyPr/>
          <a:lstStyle/>
          <a:p>
            <a:r>
              <a:rPr lang="ru-RU" dirty="0" smtClean="0"/>
              <a:t>Ремонт класса 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953000" y="1219200"/>
            <a:ext cx="3657600" cy="658368"/>
          </a:xfrm>
        </p:spPr>
        <p:txBody>
          <a:bodyPr/>
          <a:lstStyle/>
          <a:p>
            <a:r>
              <a:rPr lang="ru-RU" dirty="0" smtClean="0"/>
              <a:t>Ремонт  класса 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774904" cy="2163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/>
              <a:t>Вторым этапом</a:t>
            </a:r>
            <a:r>
              <a:rPr lang="ru-RU" sz="3100" b="1" dirty="0" smtClean="0"/>
              <a:t> вычисляем  площади и </a:t>
            </a:r>
            <a:br>
              <a:rPr lang="ru-RU" sz="3100" b="1" dirty="0" smtClean="0"/>
            </a:br>
            <a:r>
              <a:rPr lang="ru-RU" sz="3100" b="1" dirty="0" smtClean="0"/>
              <a:t> периметры комнат, используя формулы: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en-US" sz="3100" b="1" u="sng" dirty="0" smtClean="0"/>
              <a:t>S=</a:t>
            </a:r>
            <a:r>
              <a:rPr lang="ru-RU" sz="3100" b="1" u="sng" dirty="0" smtClean="0"/>
              <a:t>длина </a:t>
            </a:r>
            <a:r>
              <a:rPr lang="ru-RU" sz="3100" b="1" u="sng" dirty="0" err="1" smtClean="0"/>
              <a:t>х</a:t>
            </a:r>
            <a:r>
              <a:rPr lang="ru-RU" sz="3100" b="1" u="sng" dirty="0" smtClean="0"/>
              <a:t> ширина       (потолок и пол) Р=(</a:t>
            </a:r>
            <a:r>
              <a:rPr lang="ru-RU" sz="3100" b="1" u="sng" dirty="0" err="1" smtClean="0"/>
              <a:t>длина+ширина</a:t>
            </a:r>
            <a:r>
              <a:rPr lang="ru-RU" sz="3100" b="1" u="sng" dirty="0" smtClean="0"/>
              <a:t>)</a:t>
            </a:r>
            <a:r>
              <a:rPr lang="en-US" sz="3100" b="1" dirty="0" smtClean="0"/>
              <a:t> × </a:t>
            </a:r>
            <a:r>
              <a:rPr lang="ru-RU" sz="3100" b="1" dirty="0" smtClean="0"/>
              <a:t>2</a:t>
            </a:r>
            <a:br>
              <a:rPr lang="ru-RU" sz="3100" b="1" dirty="0" smtClean="0"/>
            </a:br>
            <a:r>
              <a:rPr lang="en-US" sz="3100" b="1" dirty="0" smtClean="0"/>
              <a:t>S= P × </a:t>
            </a:r>
            <a:r>
              <a:rPr lang="ru-RU" sz="3100" b="1" dirty="0" smtClean="0"/>
              <a:t>высоту                (стены)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Users\Admin\Desktop\03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48006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1699</Words>
  <Application>Microsoft Office PowerPoint</Application>
  <PresentationFormat>Экран (4:3)</PresentationFormat>
  <Paragraphs>404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Математические расчеты в организации  ремонта!</vt:lpstr>
      <vt:lpstr>Актуальность проекта:</vt:lpstr>
      <vt:lpstr>  Цели проекта: </vt:lpstr>
      <vt:lpstr>Задачи проекта: </vt:lpstr>
      <vt:lpstr>. Введение. </vt:lpstr>
      <vt:lpstr>Слайд 6</vt:lpstr>
      <vt:lpstr>Расчеты. Первое, что мы сделали -это выполнили замеры</vt:lpstr>
      <vt:lpstr>Расчеты.  Начертили план квартиры.</vt:lpstr>
      <vt:lpstr>Вторым этапом вычисляем  площади и   периметры комнат, используя формулы:   S=длина х ширина       (потолок и пол) Р=(длина+ширина) × 2 S= P × высоту                (стены) </vt:lpstr>
      <vt:lpstr>ЗАЛ</vt:lpstr>
      <vt:lpstr>.</vt:lpstr>
      <vt:lpstr>Таблица расчета стоимости материалов. </vt:lpstr>
      <vt:lpstr>Спальня</vt:lpstr>
      <vt:lpstr>Таблица расчета стоимости материалов. </vt:lpstr>
      <vt:lpstr>Спальня 2 (детская)</vt:lpstr>
      <vt:lpstr>Таблица расчета стоимости материалов. </vt:lpstr>
      <vt:lpstr>Прихожая</vt:lpstr>
      <vt:lpstr>Таблица расчета стоимости материалов. </vt:lpstr>
      <vt:lpstr>Кухня</vt:lpstr>
      <vt:lpstr>Таблица расчета стоимости материалов. </vt:lpstr>
      <vt:lpstr>Столовая</vt:lpstr>
      <vt:lpstr>Таблица расчета стоимости материалов. </vt:lpstr>
      <vt:lpstr>Итоговая таблица стоимости ремонта. </vt:lpstr>
      <vt:lpstr>Заключение.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Дима</cp:lastModifiedBy>
  <cp:revision>18</cp:revision>
  <dcterms:created xsi:type="dcterms:W3CDTF">2014-07-09T08:50:25Z</dcterms:created>
  <dcterms:modified xsi:type="dcterms:W3CDTF">2016-11-02T14:44:28Z</dcterms:modified>
</cp:coreProperties>
</file>